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Default Extension="doc" ContentType="application/msword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bin" ContentType="application/vnd.openxmlformats-officedocument.oleObject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jpeg" ContentType="image/jpeg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Default Extension="wmf" ContentType="image/x-wmf"/>
  <Default Extension="xls" ContentType="application/vnd.ms-exce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557" r:id="rId2"/>
    <p:sldId id="671" r:id="rId3"/>
    <p:sldId id="715" r:id="rId4"/>
    <p:sldId id="716" r:id="rId5"/>
    <p:sldId id="717" r:id="rId6"/>
    <p:sldId id="718" r:id="rId7"/>
    <p:sldId id="719" r:id="rId8"/>
    <p:sldId id="720" r:id="rId9"/>
    <p:sldId id="721" r:id="rId10"/>
    <p:sldId id="722" r:id="rId11"/>
    <p:sldId id="627" r:id="rId12"/>
    <p:sldId id="637" r:id="rId13"/>
    <p:sldId id="672" r:id="rId14"/>
    <p:sldId id="629" r:id="rId15"/>
    <p:sldId id="630" r:id="rId16"/>
    <p:sldId id="631" r:id="rId17"/>
    <p:sldId id="632" r:id="rId18"/>
    <p:sldId id="633" r:id="rId19"/>
    <p:sldId id="634" r:id="rId20"/>
    <p:sldId id="635" r:id="rId21"/>
    <p:sldId id="636" r:id="rId22"/>
    <p:sldId id="673" r:id="rId23"/>
    <p:sldId id="640" r:id="rId24"/>
    <p:sldId id="641" r:id="rId25"/>
    <p:sldId id="699" r:id="rId26"/>
    <p:sldId id="700" r:id="rId27"/>
    <p:sldId id="701" r:id="rId28"/>
    <p:sldId id="702" r:id="rId29"/>
    <p:sldId id="703" r:id="rId30"/>
    <p:sldId id="707" r:id="rId31"/>
    <p:sldId id="704" r:id="rId32"/>
    <p:sldId id="705" r:id="rId33"/>
    <p:sldId id="706" r:id="rId34"/>
    <p:sldId id="642" r:id="rId35"/>
    <p:sldId id="723" r:id="rId36"/>
    <p:sldId id="711" r:id="rId37"/>
    <p:sldId id="724" r:id="rId38"/>
    <p:sldId id="712" r:id="rId39"/>
    <p:sldId id="713" r:id="rId40"/>
    <p:sldId id="714" r:id="rId41"/>
    <p:sldId id="725" r:id="rId42"/>
    <p:sldId id="726" r:id="rId43"/>
    <p:sldId id="727" r:id="rId44"/>
    <p:sldId id="728" r:id="rId45"/>
    <p:sldId id="729" r:id="rId46"/>
    <p:sldId id="730" r:id="rId47"/>
    <p:sldId id="731" r:id="rId48"/>
    <p:sldId id="732" r:id="rId49"/>
    <p:sldId id="733" r:id="rId50"/>
    <p:sldId id="734" r:id="rId51"/>
    <p:sldId id="656" r:id="rId52"/>
    <p:sldId id="677" r:id="rId53"/>
    <p:sldId id="678" r:id="rId54"/>
    <p:sldId id="679" r:id="rId55"/>
    <p:sldId id="680" r:id="rId56"/>
    <p:sldId id="681" r:id="rId57"/>
    <p:sldId id="682" r:id="rId58"/>
    <p:sldId id="683" r:id="rId59"/>
    <p:sldId id="684" r:id="rId60"/>
    <p:sldId id="685" r:id="rId61"/>
    <p:sldId id="686" r:id="rId62"/>
    <p:sldId id="687" r:id="rId63"/>
  </p:sldIdLst>
  <p:sldSz cx="9144000" cy="6858000" type="screen4x3"/>
  <p:notesSz cx="6980238" cy="9210675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AEAEA"/>
    <a:srgbClr val="008000"/>
    <a:srgbClr val="CCFFFF"/>
    <a:srgbClr val="CCECFF"/>
    <a:srgbClr val="CCCCFF"/>
    <a:srgbClr val="FF66CC"/>
    <a:srgbClr val="FF9900"/>
    <a:srgbClr val="CC33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-23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601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418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19" tIns="46259" rIns="92519" bIns="46259" numCol="1" anchor="t" anchorCtr="0" compatLnSpc="1">
            <a:prstTxWarp prst="textNoShape">
              <a:avLst/>
            </a:prstTxWarp>
          </a:bodyPr>
          <a:lstStyle>
            <a:lvl1pPr algn="l" defTabSz="92551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6050" y="0"/>
            <a:ext cx="302418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19" tIns="46259" rIns="92519" bIns="46259" numCol="1" anchor="t" anchorCtr="0" compatLnSpc="1">
            <a:prstTxWarp prst="textNoShape">
              <a:avLst/>
            </a:prstTxWarp>
          </a:bodyPr>
          <a:lstStyle>
            <a:lvl1pPr defTabSz="92551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0300"/>
            <a:ext cx="302418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19" tIns="46259" rIns="92519" bIns="46259" numCol="1" anchor="b" anchorCtr="0" compatLnSpc="1">
            <a:prstTxWarp prst="textNoShape">
              <a:avLst/>
            </a:prstTxWarp>
          </a:bodyPr>
          <a:lstStyle>
            <a:lvl1pPr algn="l" defTabSz="92551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6050" y="8750300"/>
            <a:ext cx="302418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19" tIns="46259" rIns="92519" bIns="46259" numCol="1" anchor="b" anchorCtr="0" compatLnSpc="1">
            <a:prstTxWarp prst="textNoShape">
              <a:avLst/>
            </a:prstTxWarp>
          </a:bodyPr>
          <a:lstStyle>
            <a:lvl1pPr defTabSz="925513">
              <a:defRPr sz="1200"/>
            </a:lvl1pPr>
          </a:lstStyle>
          <a:p>
            <a:pPr>
              <a:defRPr/>
            </a:pPr>
            <a:fld id="{63C396EE-34C6-48A8-A9CB-9E6CF83BC5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233940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418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19" tIns="46259" rIns="92519" bIns="46259" numCol="1" anchor="t" anchorCtr="0" compatLnSpc="1">
            <a:prstTxWarp prst="textNoShape">
              <a:avLst/>
            </a:prstTxWarp>
          </a:bodyPr>
          <a:lstStyle>
            <a:lvl1pPr algn="l" defTabSz="92551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4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56050" y="0"/>
            <a:ext cx="302418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19" tIns="46259" rIns="92519" bIns="46259" numCol="1" anchor="t" anchorCtr="0" compatLnSpc="1">
            <a:prstTxWarp prst="textNoShape">
              <a:avLst/>
            </a:prstTxWarp>
          </a:bodyPr>
          <a:lstStyle>
            <a:lvl1pPr defTabSz="92551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7450" y="690563"/>
            <a:ext cx="4605338" cy="3454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4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0275" y="4375150"/>
            <a:ext cx="5119688" cy="414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19" tIns="46259" rIns="92519" bIns="4625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74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0300"/>
            <a:ext cx="302418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19" tIns="46259" rIns="92519" bIns="46259" numCol="1" anchor="b" anchorCtr="0" compatLnSpc="1">
            <a:prstTxWarp prst="textNoShape">
              <a:avLst/>
            </a:prstTxWarp>
          </a:bodyPr>
          <a:lstStyle>
            <a:lvl1pPr algn="l" defTabSz="92551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4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6050" y="8750300"/>
            <a:ext cx="302418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19" tIns="46259" rIns="92519" bIns="46259" numCol="1" anchor="b" anchorCtr="0" compatLnSpc="1">
            <a:prstTxWarp prst="textNoShape">
              <a:avLst/>
            </a:prstTxWarp>
          </a:bodyPr>
          <a:lstStyle>
            <a:lvl1pPr defTabSz="925513">
              <a:defRPr sz="1200"/>
            </a:lvl1pPr>
          </a:lstStyle>
          <a:p>
            <a:pPr>
              <a:defRPr/>
            </a:pPr>
            <a:fld id="{CE18EA16-A7CC-4232-B456-31F063FAA0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855928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9E0C530-7062-4947-BAAF-D1EBC5453260}" type="slidenum">
              <a:rPr lang="en-US" altLang="en-US" sz="1200" smtClean="0"/>
              <a:pPr/>
              <a:t>1</a:t>
            </a:fld>
            <a:endParaRPr lang="en-US" altLang="en-US" sz="1200" smtClean="0"/>
          </a:p>
        </p:txBody>
      </p:sp>
      <p:sp>
        <p:nvSpPr>
          <p:cNvPr id="7270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074CD76-F2D7-4824-B8A5-167BE2951297}" type="slidenum">
              <a:rPr lang="en-US" altLang="en-US" sz="1200" smtClean="0"/>
              <a:pPr/>
              <a:t>10</a:t>
            </a:fld>
            <a:endParaRPr lang="en-US" altLang="en-US" sz="1200" smtClean="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C692EBD-80A9-40A6-8651-78864BD8B99C}" type="slidenum">
              <a:rPr lang="en-US" altLang="en-US" sz="1200" smtClean="0"/>
              <a:pPr/>
              <a:t>11</a:t>
            </a:fld>
            <a:endParaRPr lang="en-US" altLang="en-US" sz="1200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90C453F-70C3-402E-BA6F-213FAF4F9F97}" type="slidenum">
              <a:rPr lang="en-US" altLang="en-US" sz="1200" smtClean="0"/>
              <a:pPr/>
              <a:t>12</a:t>
            </a:fld>
            <a:endParaRPr lang="en-US" altLang="en-US" sz="1200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DCD719E-CA00-42C3-89D6-E3D2D81148E5}" type="slidenum">
              <a:rPr lang="en-US" altLang="en-US" sz="1200" smtClean="0"/>
              <a:pPr/>
              <a:t>13</a:t>
            </a:fld>
            <a:endParaRPr lang="en-US" altLang="en-US" sz="1200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0DADCBC-EB76-48B8-AC5E-81C7843D0181}" type="slidenum">
              <a:rPr lang="en-US" altLang="en-US" sz="1200" smtClean="0"/>
              <a:pPr/>
              <a:t>14</a:t>
            </a:fld>
            <a:endParaRPr lang="en-US" altLang="en-US" sz="1200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9DA8B9A-268C-4149-8486-3C3CC382B4D7}" type="slidenum">
              <a:rPr lang="en-US" altLang="en-US" sz="1200" smtClean="0"/>
              <a:pPr/>
              <a:t>15</a:t>
            </a:fld>
            <a:endParaRPr lang="en-US" altLang="en-US" sz="1200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5BE38F2-06FA-4FB3-A568-659F36990272}" type="slidenum">
              <a:rPr lang="en-US" altLang="en-US" sz="1200" smtClean="0"/>
              <a:pPr/>
              <a:t>16</a:t>
            </a:fld>
            <a:endParaRPr lang="en-US" altLang="en-US" sz="1200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1F505E2-8E63-445E-8265-6B42D8DC3697}" type="slidenum">
              <a:rPr lang="en-US" altLang="en-US" sz="1200" smtClean="0"/>
              <a:pPr/>
              <a:t>17</a:t>
            </a:fld>
            <a:endParaRPr lang="en-US" altLang="en-US" sz="1200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98BB29C-D39D-4EF5-8DB6-7CD17345B6A4}" type="slidenum">
              <a:rPr lang="en-US" altLang="en-US" sz="1200" smtClean="0"/>
              <a:pPr/>
              <a:t>18</a:t>
            </a:fld>
            <a:endParaRPr lang="en-US" altLang="en-US" sz="1200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2C7033C-967D-4228-9624-02138EEEE14F}" type="slidenum">
              <a:rPr lang="en-US" altLang="en-US" sz="1200" smtClean="0"/>
              <a:pPr/>
              <a:t>19</a:t>
            </a:fld>
            <a:endParaRPr lang="en-US" altLang="en-US" sz="1200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452A00A-B71F-4C5C-817D-CBF4B8F117D1}" type="slidenum">
              <a:rPr lang="en-US" altLang="en-US" sz="1200" smtClean="0"/>
              <a:pPr/>
              <a:t>2</a:t>
            </a:fld>
            <a:endParaRPr lang="en-US" altLang="en-US" sz="1200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CDC09BE-F0ED-4227-B6D9-550767B0DBAF}" type="slidenum">
              <a:rPr lang="en-US" altLang="en-US" sz="1200" smtClean="0"/>
              <a:pPr/>
              <a:t>20</a:t>
            </a:fld>
            <a:endParaRPr lang="en-US" altLang="en-US" sz="1200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C1B632A-13CD-44C7-8258-DE3BAB0AEFA1}" type="slidenum">
              <a:rPr lang="en-US" altLang="en-US" sz="1200" smtClean="0"/>
              <a:pPr/>
              <a:t>21</a:t>
            </a:fld>
            <a:endParaRPr lang="en-US" altLang="en-US" sz="1200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69D132F-F10F-4343-8B81-DD730087275B}" type="slidenum">
              <a:rPr lang="en-US" altLang="en-US" sz="1200" smtClean="0"/>
              <a:pPr/>
              <a:t>22</a:t>
            </a:fld>
            <a:endParaRPr lang="en-US" altLang="en-US" sz="1200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BAEEDA2-F7BC-4F2A-B188-4DE9D12E1F10}" type="slidenum">
              <a:rPr lang="en-US" altLang="en-US" sz="1200" smtClean="0"/>
              <a:pPr/>
              <a:t>23</a:t>
            </a:fld>
            <a:endParaRPr lang="en-US" altLang="en-US" sz="1200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85623DE-3AEC-469E-9CBF-E3471F784C41}" type="slidenum">
              <a:rPr lang="en-US" altLang="en-US" sz="1200" smtClean="0"/>
              <a:pPr/>
              <a:t>24</a:t>
            </a:fld>
            <a:endParaRPr lang="en-US" altLang="en-US" sz="120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0A6EC84-BBBD-4C23-9946-F3D9A565DDD3}" type="slidenum">
              <a:rPr lang="en-US" altLang="en-US" sz="1200" smtClean="0"/>
              <a:pPr/>
              <a:t>25</a:t>
            </a:fld>
            <a:endParaRPr lang="en-US" altLang="en-US" sz="1200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913" y="4375150"/>
            <a:ext cx="5586412" cy="4144963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0BA0F06-2F7D-4484-B434-2B37E4176B3E}" type="slidenum">
              <a:rPr lang="en-US" altLang="en-US" sz="1200" smtClean="0"/>
              <a:pPr/>
              <a:t>26</a:t>
            </a:fld>
            <a:endParaRPr lang="en-US" altLang="en-US" sz="1200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913" y="4375150"/>
            <a:ext cx="5586412" cy="4144963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778A2E1-F859-4501-8978-14E727D3D705}" type="slidenum">
              <a:rPr lang="en-US" altLang="en-US" sz="1200" smtClean="0"/>
              <a:pPr/>
              <a:t>27</a:t>
            </a:fld>
            <a:endParaRPr lang="en-US" altLang="en-US" sz="1200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913" y="4375150"/>
            <a:ext cx="5586412" cy="4144963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9A29C35-E577-4D7A-8CF0-A4633B876EA7}" type="slidenum">
              <a:rPr lang="en-US" altLang="en-US" sz="1200" smtClean="0"/>
              <a:pPr/>
              <a:t>28</a:t>
            </a:fld>
            <a:endParaRPr lang="en-US" altLang="en-US" sz="1200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690563"/>
            <a:ext cx="4605337" cy="3454400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7B86246-1066-452C-B2F5-D020C47A7CCE}" type="slidenum">
              <a:rPr lang="en-US" altLang="en-US" sz="1200" smtClean="0"/>
              <a:pPr/>
              <a:t>29</a:t>
            </a:fld>
            <a:endParaRPr lang="en-US" altLang="en-US" sz="1200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690563"/>
            <a:ext cx="4605337" cy="3454400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E4AA3D1-7701-4204-95E4-68BC8FEF4F0D}" type="slidenum">
              <a:rPr lang="en-US" altLang="en-US" sz="1200" smtClean="0"/>
              <a:pPr/>
              <a:t>3</a:t>
            </a:fld>
            <a:endParaRPr lang="en-US" altLang="en-US" sz="1200" smtClean="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D0FDF72-C589-4159-A281-791710737E56}" type="slidenum">
              <a:rPr lang="en-US" altLang="en-US" sz="1200" smtClean="0"/>
              <a:pPr/>
              <a:t>30</a:t>
            </a:fld>
            <a:endParaRPr lang="en-US" altLang="en-US" sz="1200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448581E-10DC-4E6F-9F47-F7CD2087A152}" type="slidenum">
              <a:rPr lang="en-US" altLang="en-US" sz="1200" smtClean="0"/>
              <a:pPr/>
              <a:t>31</a:t>
            </a:fld>
            <a:endParaRPr lang="en-US" altLang="en-US" sz="1200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00" y="4375150"/>
            <a:ext cx="5583238" cy="4144963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6B62730-7CEC-4639-8DFA-0E98625973BF}" type="slidenum">
              <a:rPr lang="en-US" altLang="en-US" sz="1200" smtClean="0"/>
              <a:pPr/>
              <a:t>32</a:t>
            </a:fld>
            <a:endParaRPr lang="en-US" altLang="en-US" sz="1200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00" y="4375150"/>
            <a:ext cx="5583238" cy="4144963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D154A10-46BC-4B30-9325-81C6384DAC7B}" type="slidenum">
              <a:rPr lang="en-US" altLang="en-US" sz="1200" smtClean="0"/>
              <a:pPr/>
              <a:t>33</a:t>
            </a:fld>
            <a:endParaRPr lang="en-US" altLang="en-US" sz="1200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00" y="4375150"/>
            <a:ext cx="5583238" cy="4144963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7A75AF4-B347-44E0-B499-7CD2EFAAED54}" type="slidenum">
              <a:rPr lang="en-US" altLang="en-US" sz="1200" smtClean="0"/>
              <a:pPr/>
              <a:t>34</a:t>
            </a:fld>
            <a:endParaRPr lang="en-US" altLang="en-US" sz="1200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87450" y="692150"/>
            <a:ext cx="4605338" cy="3452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446A941-6062-4A71-AB6F-7E935F040C69}" type="slidenum">
              <a:rPr lang="en-US" altLang="en-US" sz="1200" smtClean="0"/>
              <a:pPr/>
              <a:t>36</a:t>
            </a:fld>
            <a:endParaRPr lang="en-US" altLang="en-US" sz="1200" smtClean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87450" y="692150"/>
            <a:ext cx="4605338" cy="3452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Intersection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19F2FA1-8CCF-4436-A451-7175FDCB5106}" type="slidenum">
              <a:rPr lang="en-US" altLang="en-US" sz="1200" smtClean="0"/>
              <a:pPr/>
              <a:t>38</a:t>
            </a:fld>
            <a:endParaRPr lang="en-US" altLang="en-US" sz="1200" smtClean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913" y="4375150"/>
            <a:ext cx="5586412" cy="4144963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6D2E50B-07F4-407E-9638-B3D41B53A127}" type="slidenum">
              <a:rPr lang="en-US" altLang="en-US" sz="1200" smtClean="0"/>
              <a:pPr/>
              <a:t>39</a:t>
            </a:fld>
            <a:endParaRPr lang="en-US" altLang="en-US" sz="1200" smtClean="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913" y="4375150"/>
            <a:ext cx="5586412" cy="4144963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7610174-9661-44FA-A910-E6E9A8AC21CE}" type="slidenum">
              <a:rPr lang="en-US" altLang="en-US" sz="1200" smtClean="0"/>
              <a:pPr/>
              <a:t>4</a:t>
            </a:fld>
            <a:endParaRPr lang="en-US" altLang="en-US" sz="1200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91D4E99-B737-4121-88E8-B0ED7973D265}" type="slidenum">
              <a:rPr lang="en-US" altLang="en-US" sz="1200" smtClean="0"/>
              <a:pPr/>
              <a:t>40</a:t>
            </a:fld>
            <a:endParaRPr lang="en-US" altLang="en-US" sz="1200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00" y="4375150"/>
            <a:ext cx="5583238" cy="4144963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B1A52E-78C3-4364-A38E-568EC507CC0D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BD9B94-6E22-4102-9BDD-B46BA8793691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BD1D517-8444-4718-B946-44F4FFC41E7B}" type="slidenum">
              <a:rPr lang="en-US" altLang="en-US" sz="1200" smtClean="0"/>
              <a:pPr/>
              <a:t>47</a:t>
            </a:fld>
            <a:endParaRPr lang="en-US" altLang="en-US" sz="1200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D1A17CB-F08C-4626-8CB2-A850B055CB05}" type="slidenum">
              <a:rPr lang="en-US" altLang="en-US" sz="1200" smtClean="0"/>
              <a:pPr/>
              <a:t>48</a:t>
            </a:fld>
            <a:endParaRPr lang="en-US" altLang="en-US" sz="1200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77F0C39-F9DE-4356-9DDC-434E16EE6C2F}" type="slidenum">
              <a:rPr lang="en-US" altLang="en-US" sz="1200" smtClean="0"/>
              <a:pPr/>
              <a:t>49</a:t>
            </a:fld>
            <a:endParaRPr lang="en-US" altLang="en-US" sz="1200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687388"/>
            <a:ext cx="4587875" cy="3441700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8688" y="4375150"/>
            <a:ext cx="5122862" cy="4144963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74" tIns="45486" rIns="90974" bIns="45486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D2EC207-0224-4D65-8907-C2AACF0A7536}" type="slidenum">
              <a:rPr lang="en-US" altLang="en-US" sz="1200" smtClean="0"/>
              <a:pPr/>
              <a:t>50</a:t>
            </a:fld>
            <a:endParaRPr lang="en-US" altLang="en-US" sz="1200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6975" y="687388"/>
            <a:ext cx="4589463" cy="34417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77F35A5-B51E-4E8A-BE6B-BFC339AA5F62}" type="slidenum">
              <a:rPr lang="en-US" altLang="en-US" sz="1200" smtClean="0"/>
              <a:pPr/>
              <a:t>51</a:t>
            </a:fld>
            <a:endParaRPr lang="en-US" altLang="en-US" sz="1200" smtClean="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47D6F0D-B641-467E-865C-DCF36D44370B}" type="slidenum">
              <a:rPr lang="en-US" altLang="en-US" sz="1200" smtClean="0"/>
              <a:pPr/>
              <a:t>52</a:t>
            </a:fld>
            <a:endParaRPr lang="en-US" altLang="en-US" sz="1200" smtClean="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7BB37EA-0CBA-4BFC-B9FA-22404287E00C}" type="slidenum">
              <a:rPr lang="en-US" altLang="en-US" sz="1200" smtClean="0"/>
              <a:pPr/>
              <a:t>53</a:t>
            </a:fld>
            <a:endParaRPr lang="en-US" altLang="en-US" sz="120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CAD8DE3-7E2B-44EC-A8E3-8BBE1C949A83}" type="slidenum">
              <a:rPr lang="en-US" altLang="en-US" sz="1200" smtClean="0"/>
              <a:pPr/>
              <a:t>5</a:t>
            </a:fld>
            <a:endParaRPr lang="en-US" altLang="en-US" sz="1200" smtClean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F782114-FC89-44B6-AAE2-542A04C9531A}" type="slidenum">
              <a:rPr lang="en-US" altLang="en-US" sz="1200" smtClean="0"/>
              <a:pPr/>
              <a:t>54</a:t>
            </a:fld>
            <a:endParaRPr lang="en-US" altLang="en-US" sz="1200" smtClean="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6B895F6-8524-4462-BDC5-1F6B194F3AC8}" type="slidenum">
              <a:rPr lang="en-US" altLang="en-US" sz="1200" smtClean="0"/>
              <a:pPr/>
              <a:t>55</a:t>
            </a:fld>
            <a:endParaRPr lang="en-US" altLang="en-US" sz="1200" smtClean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B7F4565-C0D4-4C98-9AC4-C994B218588B}" type="slidenum">
              <a:rPr lang="en-US" altLang="en-US" sz="1200" smtClean="0"/>
              <a:pPr/>
              <a:t>56</a:t>
            </a:fld>
            <a:endParaRPr lang="en-US" altLang="en-US" sz="1200" smtClean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91FB6D3-1525-4B62-8DF3-BCDFC51248E2}" type="slidenum">
              <a:rPr lang="en-US" altLang="en-US" sz="1200" smtClean="0"/>
              <a:pPr/>
              <a:t>57</a:t>
            </a:fld>
            <a:endParaRPr lang="en-US" altLang="en-US" sz="1200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61A6664-7DFE-4CA6-9AED-230814A66B2B}" type="slidenum">
              <a:rPr lang="en-US" altLang="en-US" sz="1200" smtClean="0"/>
              <a:pPr/>
              <a:t>58</a:t>
            </a:fld>
            <a:endParaRPr lang="en-US" altLang="en-US" sz="1200" smtClean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A35ECBC-69D3-40A0-B106-3B60839A74A5}" type="slidenum">
              <a:rPr lang="en-US" altLang="en-US" sz="1200" smtClean="0"/>
              <a:pPr/>
              <a:t>59</a:t>
            </a:fld>
            <a:endParaRPr lang="en-US" altLang="en-US" sz="1200" smtClean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DB0ED22-A56E-4D9D-8C8A-8954A4B2EFDF}" type="slidenum">
              <a:rPr lang="en-US" altLang="en-US" sz="1200" smtClean="0"/>
              <a:pPr/>
              <a:t>60</a:t>
            </a:fld>
            <a:endParaRPr lang="en-US" altLang="en-US" sz="1200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7E1E955-15BA-4AA4-8716-A66AF21B18DC}" type="slidenum">
              <a:rPr lang="en-US" altLang="en-US" sz="1200" smtClean="0"/>
              <a:pPr/>
              <a:t>61</a:t>
            </a:fld>
            <a:endParaRPr lang="en-US" altLang="en-US" sz="1200" smtClean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D570A84-E722-4A0B-9401-5157A9168046}" type="slidenum">
              <a:rPr lang="en-US" altLang="en-US" sz="1200" smtClean="0"/>
              <a:pPr/>
              <a:t>62</a:t>
            </a:fld>
            <a:endParaRPr lang="en-US" altLang="en-US" sz="1200" smtClean="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EEB7188-2E08-4E37-AAE8-FBA10DEE95D7}" type="slidenum">
              <a:rPr lang="en-US" altLang="en-US" sz="1200" smtClean="0"/>
              <a:pPr/>
              <a:t>6</a:t>
            </a:fld>
            <a:endParaRPr lang="en-US" altLang="en-US" sz="1200" smtClean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1996C3D-B21D-40EA-8981-994D9636130C}" type="slidenum">
              <a:rPr lang="en-US" altLang="en-US" sz="1200" smtClean="0"/>
              <a:pPr/>
              <a:t>7</a:t>
            </a:fld>
            <a:endParaRPr lang="en-US" altLang="en-US" sz="120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B979F81-42A2-4603-8097-A8884DE4F25E}" type="slidenum">
              <a:rPr lang="en-US" altLang="en-US" sz="1200" smtClean="0"/>
              <a:pPr/>
              <a:t>8</a:t>
            </a:fld>
            <a:endParaRPr lang="en-US" altLang="en-US" sz="1200" smtClean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A356D50-5BE9-4876-8A2B-CF29157E2271}" type="slidenum">
              <a:rPr lang="en-US" altLang="en-US" sz="1200" smtClean="0"/>
              <a:pPr/>
              <a:t>9</a:t>
            </a:fld>
            <a:endParaRPr lang="en-US" altLang="en-US" sz="1200" smtClean="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Intelligent Information Retrieval</a:t>
            </a:r>
            <a:endParaRPr lang="en-US" sz="1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1B3CE8-4E44-4AA9-B05C-8F9BECFB3F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53610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Intelligent Information Retrieval</a:t>
            </a:r>
            <a:endParaRPr lang="en-US" sz="1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DEE8D3-6C70-4CA4-BD05-AEEDD25BC1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91973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Intelligent Information Retrieval</a:t>
            </a:r>
            <a:endParaRPr lang="en-US" sz="1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6F19E-7F6B-4FEB-AF00-0C40CB5757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91411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38100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Intelligent Information Retrieval</a:t>
            </a:r>
            <a:endParaRPr lang="en-US" sz="1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739C7-9D80-4A46-8A1B-6985F947D0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49947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38100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10000"/>
            <a:ext cx="38100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Intelligent Information Retrieval</a:t>
            </a:r>
            <a:endParaRPr lang="en-US" sz="14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A17662-9915-49E3-8A78-E00E9346B6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53826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Intelligent Information Retrieval</a:t>
            </a:r>
            <a:endParaRPr lang="en-US" sz="1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247089-5A32-422F-B575-01D7D07665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57975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Intelligent Information Retrieval</a:t>
            </a:r>
            <a:endParaRPr lang="en-US" sz="1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C2C238-2CD8-4E14-B574-0DC8C588F9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164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Intelligent Information Retrieval</a:t>
            </a:r>
            <a:endParaRPr lang="en-US" sz="1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F10F0-A1AA-4CE6-ACCF-DFA4361BA4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84479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Intelligent Information Retrieval</a:t>
            </a:r>
            <a:endParaRPr lang="en-US" sz="14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CCE437-BA7D-41F2-AFC3-ABAA25BFBD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42715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Intelligent Information Retrieval</a:t>
            </a:r>
            <a:endParaRPr lang="en-US" sz="1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83DE48-31B0-4C1C-B3C1-3C7FB4C4AC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18446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Intelligent Information Retrieval</a:t>
            </a:r>
            <a:endParaRPr lang="en-US" sz="1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66CD1-C76B-4A79-9232-F9FC9DCF16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16114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Intelligent Information Retrieval</a:t>
            </a:r>
            <a:endParaRPr lang="en-US" sz="1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B25EB3-5EE0-49FD-A891-4C51CC8A55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40980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Intelligent Information Retrieval</a:t>
            </a:r>
            <a:endParaRPr lang="en-US" sz="1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A05F3-9B6C-4391-8C13-75D8F39CEB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5368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2938" y="6335713"/>
            <a:ext cx="3429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/>
            </a:lvl1pPr>
          </a:lstStyle>
          <a:p>
            <a:pPr>
              <a:defRPr/>
            </a:pPr>
            <a:r>
              <a:rPr lang="en-US"/>
              <a:t>Intelligent Information Retrieval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7902E2B1-D222-4DBB-9D49-A41A981121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Marlett" pitchFamily="2" charset="2"/>
        <a:buChar char="i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Marlett" pitchFamily="2" charset="2"/>
        <a:buChar char="4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Marlett" pitchFamily="2" charset="2"/>
        <a:buChar char="i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Marlett" pitchFamily="2" charset="2"/>
        <a:buChar char="4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5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0.wmf"/><Relationship Id="rId4" Type="http://schemas.openxmlformats.org/officeDocument/2006/relationships/oleObject" Target="../embeddings/Microsoft_Office_Excel_97-2003_Worksheet1.xls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Microsoft_Office_Excel_97-2003_Worksheet2.xls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Microsoft_Office_Excel_97-2003_Worksheet3.xls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8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23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Microsoft_Office_Excel_97-2003_Worksheet4.xls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hyperlink" Target="http://www.imdb.com/title/tt0114746/photogallery" TargetMode="External"/><Relationship Id="rId3" Type="http://schemas.openxmlformats.org/officeDocument/2006/relationships/hyperlink" Target="http://www.imdb.com/title/tt0167404/photogallery" TargetMode="External"/><Relationship Id="rId7" Type="http://schemas.openxmlformats.org/officeDocument/2006/relationships/hyperlink" Target="http://www.imdb.com/title/tt0119395/photogallery" TargetMode="External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hyperlink" Target="http://www.imdb.com/title/tt0286106/photogallery" TargetMode="External"/><Relationship Id="rId5" Type="http://schemas.openxmlformats.org/officeDocument/2006/relationships/hyperlink" Target="http://www.imdb.com/title/tt0112864/photogallery" TargetMode="External"/><Relationship Id="rId10" Type="http://schemas.openxmlformats.org/officeDocument/2006/relationships/image" Target="../media/image28.jpeg"/><Relationship Id="rId4" Type="http://schemas.openxmlformats.org/officeDocument/2006/relationships/image" Target="../media/image25.jpeg"/><Relationship Id="rId9" Type="http://schemas.openxmlformats.org/officeDocument/2006/relationships/hyperlink" Target="http://www.imdb.com/title/tt0340163/photogallery" TargetMode="External"/><Relationship Id="rId14" Type="http://schemas.openxmlformats.org/officeDocument/2006/relationships/image" Target="../media/image3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ndora.com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oleObject" Target="../embeddings/Microsoft_Office_Word_97_-_2003_Document5.doc"/><Relationship Id="rId4" Type="http://schemas.openxmlformats.org/officeDocument/2006/relationships/image" Target="../media/image51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Microsoft_Office_Excel_97-2003_Worksheet7.xls"/><Relationship Id="rId4" Type="http://schemas.openxmlformats.org/officeDocument/2006/relationships/oleObject" Target="../embeddings/Microsoft_Office_Excel_97-2003_Worksheet6.xls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533400"/>
            <a:ext cx="7772400" cy="1752600"/>
          </a:xfrm>
          <a:noFill/>
        </p:spPr>
        <p:txBody>
          <a:bodyPr/>
          <a:lstStyle/>
          <a:p>
            <a:r>
              <a:rPr lang="en-US" altLang="en-US" dirty="0" smtClean="0"/>
              <a:t>Query Operations; Relevance Feedback; and Personalization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27651" name="Text Box 5"/>
          <p:cNvSpPr txBox="1">
            <a:spLocks noChangeArrowheads="1"/>
          </p:cNvSpPr>
          <p:nvPr/>
        </p:nvSpPr>
        <p:spPr bwMode="auto">
          <a:xfrm>
            <a:off x="1752600" y="2743200"/>
            <a:ext cx="5638800" cy="1441450"/>
          </a:xfrm>
          <a:prstGeom prst="rect">
            <a:avLst/>
          </a:prstGeom>
          <a:solidFill>
            <a:srgbClr val="99CC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US" altLang="en-US" sz="400"/>
          </a:p>
          <a:p>
            <a:pPr algn="ctr">
              <a:spcBef>
                <a:spcPct val="50000"/>
              </a:spcBef>
            </a:pPr>
            <a:r>
              <a:rPr lang="en-US" altLang="en-US" sz="2400"/>
              <a:t>CSC 575</a:t>
            </a:r>
          </a:p>
          <a:p>
            <a:pPr algn="ctr">
              <a:spcBef>
                <a:spcPct val="50000"/>
              </a:spcBef>
            </a:pPr>
            <a:r>
              <a:rPr lang="en-US" altLang="en-US" sz="2400"/>
              <a:t>Intelligent Information Retrieval</a:t>
            </a:r>
          </a:p>
          <a:p>
            <a:pPr algn="ctr">
              <a:spcBef>
                <a:spcPct val="50000"/>
              </a:spcBef>
            </a:pPr>
            <a:endParaRPr lang="en-US" altLang="en-US" sz="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1024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BC22911-052D-4268-81E7-FA0CB8CABFF3}" type="slidenum">
              <a:rPr lang="en-US" altLang="en-US" smtClean="0"/>
              <a:pPr/>
              <a:t>10</a:t>
            </a:fld>
            <a:endParaRPr lang="en-US" altLang="en-US" smtClean="0"/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Global Analysis Refinements</a:t>
            </a:r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smtClean="0"/>
              <a:t>Only expand query with terms that are similar to </a:t>
            </a:r>
            <a:r>
              <a:rPr lang="en-US" altLang="en-US" sz="2000" i="1" smtClean="0"/>
              <a:t>all</a:t>
            </a:r>
            <a:r>
              <a:rPr lang="en-US" altLang="en-US" sz="2000" smtClean="0"/>
              <a:t> terms in the query.</a:t>
            </a:r>
          </a:p>
          <a:p>
            <a:pPr>
              <a:buFont typeface="Marlett" pitchFamily="2" charset="2"/>
              <a:buNone/>
            </a:pPr>
            <a:endParaRPr lang="en-US" altLang="en-US" sz="2000" smtClean="0"/>
          </a:p>
          <a:p>
            <a:pPr>
              <a:buFont typeface="Marlett" pitchFamily="2" charset="2"/>
              <a:buNone/>
            </a:pPr>
            <a:endParaRPr lang="en-US" altLang="en-US" sz="2000" smtClean="0"/>
          </a:p>
          <a:p>
            <a:pPr>
              <a:buFont typeface="Marlett" pitchFamily="2" charset="2"/>
              <a:buNone/>
            </a:pPr>
            <a:endParaRPr lang="en-US" altLang="en-US" sz="2000" smtClean="0"/>
          </a:p>
          <a:p>
            <a:pPr lvl="1"/>
            <a:r>
              <a:rPr lang="en-US" altLang="en-US" sz="1800" smtClean="0"/>
              <a:t>“fruit” not added to “Apple computer” since it is far from “computer.”</a:t>
            </a:r>
          </a:p>
          <a:p>
            <a:pPr lvl="1"/>
            <a:r>
              <a:rPr lang="en-US" altLang="en-US" sz="1800" smtClean="0"/>
              <a:t>“fruit” added to “apple pie” since “fruit” close to both “apple” and “pie.”</a:t>
            </a:r>
          </a:p>
          <a:p>
            <a:pPr lvl="1"/>
            <a:endParaRPr lang="en-US" altLang="en-US" sz="1800" smtClean="0"/>
          </a:p>
          <a:p>
            <a:r>
              <a:rPr lang="en-US" altLang="en-US" sz="2000" smtClean="0"/>
              <a:t>Use more sophisticated term weights (instead of just frequency) when computing term correlations.</a:t>
            </a:r>
          </a:p>
        </p:txBody>
      </p:sp>
      <p:graphicFrame>
        <p:nvGraphicFramePr>
          <p:cNvPr id="10242" name="Object 4"/>
          <p:cNvGraphicFramePr>
            <a:graphicFrameLocks noChangeAspect="1"/>
          </p:cNvGraphicFramePr>
          <p:nvPr/>
        </p:nvGraphicFramePr>
        <p:xfrm>
          <a:off x="3114675" y="2111375"/>
          <a:ext cx="2438400" cy="812800"/>
        </p:xfrm>
        <a:graphic>
          <a:graphicData uri="http://schemas.openxmlformats.org/presentationml/2006/ole">
            <p:oleObj spid="_x0000_s145415" name="Equation" r:id="rId4" imgW="1143000" imgH="381000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894029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296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CF9E92B-B061-45B2-97A5-F93D4B4F9B04}" type="slidenum">
              <a:rPr lang="en-US" altLang="en-US" smtClean="0"/>
              <a:pPr/>
              <a:t>11</a:t>
            </a:fld>
            <a:endParaRPr lang="en-US" altLang="en-US" smtClean="0"/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09550"/>
            <a:ext cx="7772400" cy="762000"/>
          </a:xfrm>
        </p:spPr>
        <p:txBody>
          <a:bodyPr/>
          <a:lstStyle/>
          <a:p>
            <a:r>
              <a:rPr lang="en-US" altLang="en-US" sz="3200" smtClean="0"/>
              <a:t>Query Modification &amp; Relevance Feedback</a:t>
            </a:r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1525" y="1047750"/>
            <a:ext cx="7772400" cy="5181600"/>
          </a:xfrm>
        </p:spPr>
        <p:txBody>
          <a:bodyPr/>
          <a:lstStyle/>
          <a:p>
            <a:r>
              <a:rPr lang="en-US" altLang="en-US" sz="2200" smtClean="0"/>
              <a:t>Problem: how to reformulate the query?</a:t>
            </a:r>
            <a:endParaRPr lang="en-US" altLang="en-US" smtClean="0"/>
          </a:p>
          <a:p>
            <a:pPr lvl="1"/>
            <a:r>
              <a:rPr lang="en-US" altLang="en-US" sz="1800" smtClean="0"/>
              <a:t>Thesaurus expansion:</a:t>
            </a:r>
            <a:endParaRPr lang="en-US" altLang="en-US" smtClean="0"/>
          </a:p>
          <a:p>
            <a:pPr lvl="2"/>
            <a:r>
              <a:rPr lang="en-US" altLang="en-US" sz="1600" smtClean="0"/>
              <a:t>Suggest terms similar to query terms (e.g., synonyms)</a:t>
            </a:r>
            <a:endParaRPr lang="en-US" altLang="en-US" smtClean="0"/>
          </a:p>
          <a:p>
            <a:pPr lvl="1"/>
            <a:r>
              <a:rPr lang="en-US" altLang="en-US" sz="1800" smtClean="0"/>
              <a:t>Relevance feedback:</a:t>
            </a:r>
            <a:endParaRPr lang="en-US" altLang="en-US" smtClean="0"/>
          </a:p>
          <a:p>
            <a:pPr lvl="2"/>
            <a:r>
              <a:rPr lang="en-US" altLang="en-US" sz="1600" smtClean="0"/>
              <a:t>Suggest terms (and documents) similar to retrieved documents that have been judged (by the user) to be relevant</a:t>
            </a:r>
            <a:endParaRPr lang="en-US" altLang="en-US" smtClean="0"/>
          </a:p>
          <a:p>
            <a:r>
              <a:rPr lang="en-US" altLang="en-US" sz="2200" smtClean="0"/>
              <a:t>Relevance Feedback</a:t>
            </a:r>
            <a:endParaRPr lang="en-US" altLang="en-US" smtClean="0"/>
          </a:p>
          <a:p>
            <a:pPr lvl="1"/>
            <a:r>
              <a:rPr lang="en-US" altLang="en-US" sz="1800" smtClean="0"/>
              <a:t>Modify existing query based on relevance judgements</a:t>
            </a:r>
            <a:endParaRPr lang="en-US" altLang="en-US" smtClean="0"/>
          </a:p>
          <a:p>
            <a:pPr lvl="2"/>
            <a:r>
              <a:rPr lang="en-US" altLang="en-US" sz="1600" smtClean="0"/>
              <a:t>extract terms from relevant documents and add them to the query</a:t>
            </a:r>
          </a:p>
          <a:p>
            <a:pPr lvl="2"/>
            <a:r>
              <a:rPr lang="en-US" altLang="en-US" sz="1600" smtClean="0"/>
              <a:t>and/or re-weight the terms already in the query</a:t>
            </a:r>
            <a:endParaRPr lang="en-US" altLang="en-US" smtClean="0"/>
          </a:p>
          <a:p>
            <a:pPr lvl="1"/>
            <a:r>
              <a:rPr lang="en-US" altLang="en-US" sz="1800" smtClean="0"/>
              <a:t>usually positive weights for terms from relevant docs</a:t>
            </a:r>
          </a:p>
          <a:p>
            <a:pPr lvl="1"/>
            <a:r>
              <a:rPr lang="en-US" altLang="en-US" sz="1800" smtClean="0"/>
              <a:t>sometimes negative weights for terms from non-relevant docs</a:t>
            </a:r>
          </a:p>
          <a:p>
            <a:pPr lvl="1"/>
            <a:r>
              <a:rPr lang="en-US" altLang="en-US" sz="1800" smtClean="0"/>
              <a:t>Two main approaches:</a:t>
            </a:r>
          </a:p>
          <a:p>
            <a:pPr lvl="2"/>
            <a:r>
              <a:rPr lang="en-US" altLang="en-US" sz="1600" smtClean="0"/>
              <a:t>Automatic (psuedo-relevance feedback)</a:t>
            </a:r>
          </a:p>
          <a:p>
            <a:pPr lvl="2"/>
            <a:r>
              <a:rPr lang="en-US" altLang="en-US" sz="1600" smtClean="0"/>
              <a:t>Users select relevant documents</a:t>
            </a:r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779" grpId="0" build="p" bldLvl="3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AutoShape 2"/>
          <p:cNvSpPr>
            <a:spLocks noChangeArrowheads="1"/>
          </p:cNvSpPr>
          <p:nvPr/>
        </p:nvSpPr>
        <p:spPr bwMode="auto">
          <a:xfrm>
            <a:off x="165100" y="736600"/>
            <a:ext cx="2286000" cy="1143000"/>
          </a:xfrm>
          <a:prstGeom prst="star16">
            <a:avLst>
              <a:gd name="adj" fmla="val 37500"/>
            </a:avLst>
          </a:prstGeom>
          <a:solidFill>
            <a:srgbClr val="FFCCFF"/>
          </a:solidFill>
          <a:ln w="50800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541338" y="1031875"/>
            <a:ext cx="14414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800" b="1">
                <a:solidFill>
                  <a:schemeClr val="tx2"/>
                </a:solidFill>
                <a:latin typeface="Arial" charset="0"/>
              </a:rPr>
              <a:t>Information</a:t>
            </a:r>
          </a:p>
          <a:p>
            <a:pPr algn="ctr">
              <a:lnSpc>
                <a:spcPct val="90000"/>
              </a:lnSpc>
            </a:pPr>
            <a:r>
              <a:rPr lang="en-US" altLang="en-US" sz="1800" b="1">
                <a:solidFill>
                  <a:schemeClr val="tx2"/>
                </a:solidFill>
                <a:latin typeface="Arial" charset="0"/>
              </a:rPr>
              <a:t>need</a:t>
            </a:r>
          </a:p>
        </p:txBody>
      </p:sp>
      <p:sp>
        <p:nvSpPr>
          <p:cNvPr id="30724" name="AutoShape 4"/>
          <p:cNvSpPr>
            <a:spLocks noChangeArrowheads="1"/>
          </p:cNvSpPr>
          <p:nvPr/>
        </p:nvSpPr>
        <p:spPr bwMode="auto">
          <a:xfrm>
            <a:off x="5499100" y="2946400"/>
            <a:ext cx="1382713" cy="598488"/>
          </a:xfrm>
          <a:prstGeom prst="cube">
            <a:avLst>
              <a:gd name="adj" fmla="val 24995"/>
            </a:avLst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5681663" y="3149600"/>
            <a:ext cx="847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altLang="en-US" sz="2000" b="1">
                <a:solidFill>
                  <a:schemeClr val="tx2"/>
                </a:solidFill>
                <a:latin typeface="Arial" charset="0"/>
              </a:rPr>
              <a:t>Index</a:t>
            </a:r>
          </a:p>
        </p:txBody>
      </p:sp>
      <p:sp>
        <p:nvSpPr>
          <p:cNvPr id="30726" name="AutoShape 6"/>
          <p:cNvSpPr>
            <a:spLocks noChangeArrowheads="1"/>
          </p:cNvSpPr>
          <p:nvPr/>
        </p:nvSpPr>
        <p:spPr bwMode="auto">
          <a:xfrm>
            <a:off x="5346700" y="1879600"/>
            <a:ext cx="1752600" cy="444500"/>
          </a:xfrm>
          <a:prstGeom prst="roundRect">
            <a:avLst>
              <a:gd name="adj" fmla="val 12495"/>
            </a:avLst>
          </a:prstGeom>
          <a:noFill/>
          <a:ln w="508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en-US" altLang="en-US">
              <a:solidFill>
                <a:schemeClr val="accent2"/>
              </a:solidFill>
            </a:endParaRP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5402263" y="1909763"/>
            <a:ext cx="16525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altLang="en-US" sz="2000" b="1">
                <a:solidFill>
                  <a:schemeClr val="tx2"/>
                </a:solidFill>
                <a:latin typeface="Arial" charset="0"/>
              </a:rPr>
              <a:t>Pre-process</a:t>
            </a:r>
          </a:p>
        </p:txBody>
      </p:sp>
      <p:sp>
        <p:nvSpPr>
          <p:cNvPr id="30728" name="AutoShape 8"/>
          <p:cNvSpPr>
            <a:spLocks noChangeArrowheads="1"/>
          </p:cNvSpPr>
          <p:nvPr/>
        </p:nvSpPr>
        <p:spPr bwMode="auto">
          <a:xfrm>
            <a:off x="609600" y="3124200"/>
            <a:ext cx="1473200" cy="419100"/>
          </a:xfrm>
          <a:prstGeom prst="roundRect">
            <a:avLst>
              <a:gd name="adj" fmla="val 12495"/>
            </a:avLst>
          </a:prstGeom>
          <a:noFill/>
          <a:ln w="508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896938" y="3146425"/>
            <a:ext cx="1117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altLang="en-US" sz="2000" b="1">
                <a:solidFill>
                  <a:schemeClr val="tx2"/>
                </a:solidFill>
                <a:latin typeface="Arial" charset="0"/>
              </a:rPr>
              <a:t>Parse</a:t>
            </a:r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 rot="-4432679">
            <a:off x="6180137" y="1350963"/>
            <a:ext cx="695325" cy="228600"/>
          </a:xfrm>
          <a:prstGeom prst="line">
            <a:avLst/>
          </a:prstGeom>
          <a:noFill/>
          <a:ln w="50800">
            <a:solidFill>
              <a:srgbClr val="FF66CC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1" name="Line 11"/>
          <p:cNvSpPr>
            <a:spLocks noChangeShapeType="1"/>
          </p:cNvSpPr>
          <p:nvPr/>
        </p:nvSpPr>
        <p:spPr bwMode="auto">
          <a:xfrm rot="-1785862" flipH="1" flipV="1">
            <a:off x="2374900" y="3146425"/>
            <a:ext cx="655638" cy="360363"/>
          </a:xfrm>
          <a:prstGeom prst="line">
            <a:avLst/>
          </a:prstGeom>
          <a:noFill/>
          <a:ln w="50800">
            <a:solidFill>
              <a:srgbClr val="FF66CC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732" name="Group 12"/>
          <p:cNvGrpSpPr>
            <a:grpSpLocks/>
          </p:cNvGrpSpPr>
          <p:nvPr/>
        </p:nvGrpSpPr>
        <p:grpSpPr bwMode="auto">
          <a:xfrm>
            <a:off x="4279900" y="5308600"/>
            <a:ext cx="1279525" cy="1054100"/>
            <a:chOff x="2555" y="1622"/>
            <a:chExt cx="806" cy="664"/>
          </a:xfrm>
        </p:grpSpPr>
        <p:grpSp>
          <p:nvGrpSpPr>
            <p:cNvPr id="30765" name="Group 13"/>
            <p:cNvGrpSpPr>
              <a:grpSpLocks/>
            </p:cNvGrpSpPr>
            <p:nvPr/>
          </p:nvGrpSpPr>
          <p:grpSpPr bwMode="auto">
            <a:xfrm>
              <a:off x="2555" y="1622"/>
              <a:ext cx="806" cy="664"/>
              <a:chOff x="2555" y="1622"/>
              <a:chExt cx="806" cy="664"/>
            </a:xfrm>
          </p:grpSpPr>
          <p:grpSp>
            <p:nvGrpSpPr>
              <p:cNvPr id="30772" name="Group 14"/>
              <p:cNvGrpSpPr>
                <a:grpSpLocks/>
              </p:cNvGrpSpPr>
              <p:nvPr/>
            </p:nvGrpSpPr>
            <p:grpSpPr bwMode="auto">
              <a:xfrm>
                <a:off x="2619" y="1622"/>
                <a:ext cx="742" cy="586"/>
                <a:chOff x="2619" y="1622"/>
                <a:chExt cx="742" cy="586"/>
              </a:xfrm>
            </p:grpSpPr>
            <p:sp>
              <p:nvSpPr>
                <p:cNvPr id="30774" name="Freeform 15"/>
                <p:cNvSpPr>
                  <a:spLocks/>
                </p:cNvSpPr>
                <p:nvPr/>
              </p:nvSpPr>
              <p:spPr bwMode="auto">
                <a:xfrm>
                  <a:off x="2619" y="1622"/>
                  <a:ext cx="742" cy="586"/>
                </a:xfrm>
                <a:custGeom>
                  <a:avLst/>
                  <a:gdLst>
                    <a:gd name="T0" fmla="*/ 0 w 742"/>
                    <a:gd name="T1" fmla="*/ 0 h 586"/>
                    <a:gd name="T2" fmla="*/ 741 w 742"/>
                    <a:gd name="T3" fmla="*/ 0 h 586"/>
                    <a:gd name="T4" fmla="*/ 741 w 742"/>
                    <a:gd name="T5" fmla="*/ 585 h 586"/>
                    <a:gd name="T6" fmla="*/ 0 w 742"/>
                    <a:gd name="T7" fmla="*/ 585 h 586"/>
                    <a:gd name="T8" fmla="*/ 0 w 742"/>
                    <a:gd name="T9" fmla="*/ 0 h 5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42"/>
                    <a:gd name="T16" fmla="*/ 0 h 586"/>
                    <a:gd name="T17" fmla="*/ 742 w 742"/>
                    <a:gd name="T18" fmla="*/ 586 h 58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42" h="586">
                      <a:moveTo>
                        <a:pt x="0" y="0"/>
                      </a:moveTo>
                      <a:lnTo>
                        <a:pt x="741" y="0"/>
                      </a:lnTo>
                      <a:lnTo>
                        <a:pt x="741" y="585"/>
                      </a:lnTo>
                      <a:lnTo>
                        <a:pt x="0" y="585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CCFF"/>
                </a:solidFill>
                <a:ln w="12700" cap="rnd" cmpd="sng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0775" name="Group 16"/>
                <p:cNvGrpSpPr>
                  <a:grpSpLocks/>
                </p:cNvGrpSpPr>
                <p:nvPr/>
              </p:nvGrpSpPr>
              <p:grpSpPr bwMode="auto">
                <a:xfrm>
                  <a:off x="2619" y="1675"/>
                  <a:ext cx="742" cy="475"/>
                  <a:chOff x="2619" y="1675"/>
                  <a:chExt cx="742" cy="475"/>
                </a:xfrm>
              </p:grpSpPr>
              <p:sp>
                <p:nvSpPr>
                  <p:cNvPr id="30776" name="Freeform 17"/>
                  <p:cNvSpPr>
                    <a:spLocks/>
                  </p:cNvSpPr>
                  <p:nvPr/>
                </p:nvSpPr>
                <p:spPr bwMode="auto">
                  <a:xfrm>
                    <a:off x="2619" y="1675"/>
                    <a:ext cx="742" cy="54"/>
                  </a:xfrm>
                  <a:custGeom>
                    <a:avLst/>
                    <a:gdLst>
                      <a:gd name="T0" fmla="*/ 0 w 742"/>
                      <a:gd name="T1" fmla="*/ 0 h 54"/>
                      <a:gd name="T2" fmla="*/ 741 w 742"/>
                      <a:gd name="T3" fmla="*/ 0 h 54"/>
                      <a:gd name="T4" fmla="*/ 741 w 742"/>
                      <a:gd name="T5" fmla="*/ 53 h 54"/>
                      <a:gd name="T6" fmla="*/ 0 w 742"/>
                      <a:gd name="T7" fmla="*/ 53 h 54"/>
                      <a:gd name="T8" fmla="*/ 0 w 742"/>
                      <a:gd name="T9" fmla="*/ 0 h 5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42"/>
                      <a:gd name="T16" fmla="*/ 0 h 54"/>
                      <a:gd name="T17" fmla="*/ 742 w 742"/>
                      <a:gd name="T18" fmla="*/ 54 h 5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42" h="54">
                        <a:moveTo>
                          <a:pt x="0" y="0"/>
                        </a:moveTo>
                        <a:lnTo>
                          <a:pt x="741" y="0"/>
                        </a:lnTo>
                        <a:lnTo>
                          <a:pt x="741" y="53"/>
                        </a:lnTo>
                        <a:lnTo>
                          <a:pt x="0" y="53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CCFF"/>
                  </a:solidFill>
                  <a:ln w="12700" cap="rnd" cmpd="sng">
                    <a:solidFill>
                      <a:schemeClr val="accent2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777" name="Freeform 18"/>
                  <p:cNvSpPr>
                    <a:spLocks/>
                  </p:cNvSpPr>
                  <p:nvPr/>
                </p:nvSpPr>
                <p:spPr bwMode="auto">
                  <a:xfrm>
                    <a:off x="2619" y="1780"/>
                    <a:ext cx="742" cy="54"/>
                  </a:xfrm>
                  <a:custGeom>
                    <a:avLst/>
                    <a:gdLst>
                      <a:gd name="T0" fmla="*/ 0 w 742"/>
                      <a:gd name="T1" fmla="*/ 0 h 54"/>
                      <a:gd name="T2" fmla="*/ 741 w 742"/>
                      <a:gd name="T3" fmla="*/ 0 h 54"/>
                      <a:gd name="T4" fmla="*/ 741 w 742"/>
                      <a:gd name="T5" fmla="*/ 53 h 54"/>
                      <a:gd name="T6" fmla="*/ 0 w 742"/>
                      <a:gd name="T7" fmla="*/ 53 h 54"/>
                      <a:gd name="T8" fmla="*/ 0 w 742"/>
                      <a:gd name="T9" fmla="*/ 0 h 5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42"/>
                      <a:gd name="T16" fmla="*/ 0 h 54"/>
                      <a:gd name="T17" fmla="*/ 742 w 742"/>
                      <a:gd name="T18" fmla="*/ 54 h 5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42" h="54">
                        <a:moveTo>
                          <a:pt x="0" y="0"/>
                        </a:moveTo>
                        <a:lnTo>
                          <a:pt x="741" y="0"/>
                        </a:lnTo>
                        <a:lnTo>
                          <a:pt x="741" y="53"/>
                        </a:lnTo>
                        <a:lnTo>
                          <a:pt x="0" y="53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CCFF"/>
                  </a:solidFill>
                  <a:ln w="12700" cap="rnd" cmpd="sng">
                    <a:solidFill>
                      <a:schemeClr val="accent2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778" name="Freeform 19"/>
                  <p:cNvSpPr>
                    <a:spLocks/>
                  </p:cNvSpPr>
                  <p:nvPr/>
                </p:nvSpPr>
                <p:spPr bwMode="auto">
                  <a:xfrm>
                    <a:off x="2619" y="1885"/>
                    <a:ext cx="742" cy="54"/>
                  </a:xfrm>
                  <a:custGeom>
                    <a:avLst/>
                    <a:gdLst>
                      <a:gd name="T0" fmla="*/ 0 w 742"/>
                      <a:gd name="T1" fmla="*/ 0 h 54"/>
                      <a:gd name="T2" fmla="*/ 741 w 742"/>
                      <a:gd name="T3" fmla="*/ 0 h 54"/>
                      <a:gd name="T4" fmla="*/ 741 w 742"/>
                      <a:gd name="T5" fmla="*/ 53 h 54"/>
                      <a:gd name="T6" fmla="*/ 0 w 742"/>
                      <a:gd name="T7" fmla="*/ 53 h 54"/>
                      <a:gd name="T8" fmla="*/ 0 w 742"/>
                      <a:gd name="T9" fmla="*/ 0 h 5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42"/>
                      <a:gd name="T16" fmla="*/ 0 h 54"/>
                      <a:gd name="T17" fmla="*/ 742 w 742"/>
                      <a:gd name="T18" fmla="*/ 54 h 5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42" h="54">
                        <a:moveTo>
                          <a:pt x="0" y="0"/>
                        </a:moveTo>
                        <a:lnTo>
                          <a:pt x="741" y="0"/>
                        </a:lnTo>
                        <a:lnTo>
                          <a:pt x="741" y="53"/>
                        </a:lnTo>
                        <a:lnTo>
                          <a:pt x="0" y="53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CCFF"/>
                  </a:solidFill>
                  <a:ln w="12700" cap="rnd" cmpd="sng">
                    <a:solidFill>
                      <a:schemeClr val="accent2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779" name="Freeform 20"/>
                  <p:cNvSpPr>
                    <a:spLocks/>
                  </p:cNvSpPr>
                  <p:nvPr/>
                </p:nvSpPr>
                <p:spPr bwMode="auto">
                  <a:xfrm>
                    <a:off x="2619" y="1992"/>
                    <a:ext cx="742" cy="52"/>
                  </a:xfrm>
                  <a:custGeom>
                    <a:avLst/>
                    <a:gdLst>
                      <a:gd name="T0" fmla="*/ 0 w 742"/>
                      <a:gd name="T1" fmla="*/ 0 h 52"/>
                      <a:gd name="T2" fmla="*/ 741 w 742"/>
                      <a:gd name="T3" fmla="*/ 0 h 52"/>
                      <a:gd name="T4" fmla="*/ 741 w 742"/>
                      <a:gd name="T5" fmla="*/ 51 h 52"/>
                      <a:gd name="T6" fmla="*/ 0 w 742"/>
                      <a:gd name="T7" fmla="*/ 51 h 52"/>
                      <a:gd name="T8" fmla="*/ 0 w 742"/>
                      <a:gd name="T9" fmla="*/ 0 h 5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42"/>
                      <a:gd name="T16" fmla="*/ 0 h 52"/>
                      <a:gd name="T17" fmla="*/ 742 w 742"/>
                      <a:gd name="T18" fmla="*/ 52 h 5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42" h="52">
                        <a:moveTo>
                          <a:pt x="0" y="0"/>
                        </a:moveTo>
                        <a:lnTo>
                          <a:pt x="741" y="0"/>
                        </a:lnTo>
                        <a:lnTo>
                          <a:pt x="741" y="51"/>
                        </a:lnTo>
                        <a:lnTo>
                          <a:pt x="0" y="51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CCFF"/>
                  </a:solidFill>
                  <a:ln w="12700" cap="rnd" cmpd="sng">
                    <a:solidFill>
                      <a:schemeClr val="accent2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780" name="Freeform 21"/>
                  <p:cNvSpPr>
                    <a:spLocks/>
                  </p:cNvSpPr>
                  <p:nvPr/>
                </p:nvSpPr>
                <p:spPr bwMode="auto">
                  <a:xfrm>
                    <a:off x="2619" y="2096"/>
                    <a:ext cx="742" cy="54"/>
                  </a:xfrm>
                  <a:custGeom>
                    <a:avLst/>
                    <a:gdLst>
                      <a:gd name="T0" fmla="*/ 0 w 742"/>
                      <a:gd name="T1" fmla="*/ 0 h 54"/>
                      <a:gd name="T2" fmla="*/ 741 w 742"/>
                      <a:gd name="T3" fmla="*/ 0 h 54"/>
                      <a:gd name="T4" fmla="*/ 741 w 742"/>
                      <a:gd name="T5" fmla="*/ 53 h 54"/>
                      <a:gd name="T6" fmla="*/ 0 w 742"/>
                      <a:gd name="T7" fmla="*/ 53 h 54"/>
                      <a:gd name="T8" fmla="*/ 0 w 742"/>
                      <a:gd name="T9" fmla="*/ 0 h 5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42"/>
                      <a:gd name="T16" fmla="*/ 0 h 54"/>
                      <a:gd name="T17" fmla="*/ 742 w 742"/>
                      <a:gd name="T18" fmla="*/ 54 h 5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42" h="54">
                        <a:moveTo>
                          <a:pt x="0" y="0"/>
                        </a:moveTo>
                        <a:lnTo>
                          <a:pt x="741" y="0"/>
                        </a:lnTo>
                        <a:lnTo>
                          <a:pt x="741" y="53"/>
                        </a:lnTo>
                        <a:lnTo>
                          <a:pt x="0" y="53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CCFF"/>
                  </a:solidFill>
                  <a:ln w="12700" cap="rnd" cmpd="sng">
                    <a:solidFill>
                      <a:schemeClr val="accent2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0773" name="Freeform 22"/>
              <p:cNvSpPr>
                <a:spLocks/>
              </p:cNvSpPr>
              <p:nvPr/>
            </p:nvSpPr>
            <p:spPr bwMode="auto">
              <a:xfrm>
                <a:off x="2555" y="1661"/>
                <a:ext cx="742" cy="625"/>
              </a:xfrm>
              <a:custGeom>
                <a:avLst/>
                <a:gdLst>
                  <a:gd name="T0" fmla="*/ 0 w 742"/>
                  <a:gd name="T1" fmla="*/ 0 h 625"/>
                  <a:gd name="T2" fmla="*/ 741 w 742"/>
                  <a:gd name="T3" fmla="*/ 0 h 625"/>
                  <a:gd name="T4" fmla="*/ 741 w 742"/>
                  <a:gd name="T5" fmla="*/ 624 h 625"/>
                  <a:gd name="T6" fmla="*/ 0 w 742"/>
                  <a:gd name="T7" fmla="*/ 624 h 625"/>
                  <a:gd name="T8" fmla="*/ 0 w 742"/>
                  <a:gd name="T9" fmla="*/ 0 h 6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2"/>
                  <a:gd name="T16" fmla="*/ 0 h 625"/>
                  <a:gd name="T17" fmla="*/ 742 w 742"/>
                  <a:gd name="T18" fmla="*/ 625 h 6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2" h="625">
                    <a:moveTo>
                      <a:pt x="0" y="0"/>
                    </a:moveTo>
                    <a:lnTo>
                      <a:pt x="741" y="0"/>
                    </a:lnTo>
                    <a:lnTo>
                      <a:pt x="741" y="624"/>
                    </a:lnTo>
                    <a:lnTo>
                      <a:pt x="0" y="62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CCFF"/>
              </a:solidFill>
              <a:ln w="12700" cap="rnd" cmpd="sng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766" name="Line 23"/>
            <p:cNvSpPr>
              <a:spLocks noChangeShapeType="1"/>
            </p:cNvSpPr>
            <p:nvPr/>
          </p:nvSpPr>
          <p:spPr bwMode="auto">
            <a:xfrm>
              <a:off x="2784" y="1778"/>
              <a:ext cx="320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67" name="Line 24"/>
            <p:cNvSpPr>
              <a:spLocks noChangeShapeType="1"/>
            </p:cNvSpPr>
            <p:nvPr/>
          </p:nvSpPr>
          <p:spPr bwMode="auto">
            <a:xfrm>
              <a:off x="2784" y="1857"/>
              <a:ext cx="320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68" name="Line 25"/>
            <p:cNvSpPr>
              <a:spLocks noChangeShapeType="1"/>
            </p:cNvSpPr>
            <p:nvPr/>
          </p:nvSpPr>
          <p:spPr bwMode="auto">
            <a:xfrm>
              <a:off x="2784" y="1935"/>
              <a:ext cx="320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69" name="Line 26"/>
            <p:cNvSpPr>
              <a:spLocks noChangeShapeType="1"/>
            </p:cNvSpPr>
            <p:nvPr/>
          </p:nvSpPr>
          <p:spPr bwMode="auto">
            <a:xfrm>
              <a:off x="2784" y="2013"/>
              <a:ext cx="320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70" name="Line 27"/>
            <p:cNvSpPr>
              <a:spLocks noChangeShapeType="1"/>
            </p:cNvSpPr>
            <p:nvPr/>
          </p:nvSpPr>
          <p:spPr bwMode="auto">
            <a:xfrm>
              <a:off x="2784" y="2091"/>
              <a:ext cx="320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71" name="Line 28"/>
            <p:cNvSpPr>
              <a:spLocks noChangeShapeType="1"/>
            </p:cNvSpPr>
            <p:nvPr/>
          </p:nvSpPr>
          <p:spPr bwMode="auto">
            <a:xfrm>
              <a:off x="2784" y="2169"/>
              <a:ext cx="320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33" name="AutoShape 29"/>
          <p:cNvSpPr>
            <a:spLocks noChangeArrowheads="1"/>
          </p:cNvSpPr>
          <p:nvPr/>
        </p:nvSpPr>
        <p:spPr bwMode="auto">
          <a:xfrm>
            <a:off x="6870700" y="812800"/>
            <a:ext cx="822325" cy="327025"/>
          </a:xfrm>
          <a:prstGeom prst="cube">
            <a:avLst>
              <a:gd name="adj" fmla="val 24995"/>
            </a:avLst>
          </a:prstGeom>
          <a:solidFill>
            <a:srgbClr val="00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34" name="AutoShape 30"/>
          <p:cNvSpPr>
            <a:spLocks noChangeArrowheads="1"/>
          </p:cNvSpPr>
          <p:nvPr/>
        </p:nvSpPr>
        <p:spPr bwMode="auto">
          <a:xfrm>
            <a:off x="7785100" y="622300"/>
            <a:ext cx="631825" cy="590550"/>
          </a:xfrm>
          <a:prstGeom prst="cube">
            <a:avLst>
              <a:gd name="adj" fmla="val 24995"/>
            </a:avLst>
          </a:prstGeom>
          <a:solidFill>
            <a:srgbClr val="FF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35" name="Rectangle 31"/>
          <p:cNvSpPr>
            <a:spLocks noChangeArrowheads="1"/>
          </p:cNvSpPr>
          <p:nvPr/>
        </p:nvSpPr>
        <p:spPr bwMode="auto">
          <a:xfrm>
            <a:off x="7023100" y="1308100"/>
            <a:ext cx="1552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altLang="en-US" sz="2000" b="1">
                <a:latin typeface="Arial" charset="0"/>
              </a:rPr>
              <a:t>Collections</a:t>
            </a:r>
          </a:p>
        </p:txBody>
      </p:sp>
      <p:sp>
        <p:nvSpPr>
          <p:cNvPr id="30736" name="AutoShape 32"/>
          <p:cNvSpPr>
            <a:spLocks noChangeArrowheads="1"/>
          </p:cNvSpPr>
          <p:nvPr/>
        </p:nvSpPr>
        <p:spPr bwMode="auto">
          <a:xfrm>
            <a:off x="4241800" y="4254500"/>
            <a:ext cx="1435100" cy="406400"/>
          </a:xfrm>
          <a:prstGeom prst="roundRect">
            <a:avLst>
              <a:gd name="adj" fmla="val 12495"/>
            </a:avLst>
          </a:prstGeom>
          <a:noFill/>
          <a:ln w="508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37" name="Rectangle 33"/>
          <p:cNvSpPr>
            <a:spLocks noChangeArrowheads="1"/>
          </p:cNvSpPr>
          <p:nvPr/>
        </p:nvSpPr>
        <p:spPr bwMode="auto">
          <a:xfrm>
            <a:off x="4538663" y="4292600"/>
            <a:ext cx="806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altLang="en-US" sz="2000" b="1">
                <a:latin typeface="Arial" charset="0"/>
              </a:rPr>
              <a:t>Rank</a:t>
            </a:r>
          </a:p>
        </p:txBody>
      </p:sp>
      <p:sp>
        <p:nvSpPr>
          <p:cNvPr id="30738" name="Line 34"/>
          <p:cNvSpPr>
            <a:spLocks noChangeShapeType="1"/>
          </p:cNvSpPr>
          <p:nvPr/>
        </p:nvSpPr>
        <p:spPr bwMode="auto">
          <a:xfrm flipH="1" flipV="1">
            <a:off x="6205538" y="2413000"/>
            <a:ext cx="1587" cy="457200"/>
          </a:xfrm>
          <a:prstGeom prst="line">
            <a:avLst/>
          </a:prstGeom>
          <a:noFill/>
          <a:ln w="50800">
            <a:solidFill>
              <a:srgbClr val="FF66CC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9" name="AutoShape 35"/>
          <p:cNvSpPr>
            <a:spLocks noChangeArrowheads="1"/>
          </p:cNvSpPr>
          <p:nvPr/>
        </p:nvSpPr>
        <p:spPr bwMode="auto">
          <a:xfrm>
            <a:off x="3213100" y="2984500"/>
            <a:ext cx="1382713" cy="598488"/>
          </a:xfrm>
          <a:prstGeom prst="cube">
            <a:avLst>
              <a:gd name="adj" fmla="val 24995"/>
            </a:avLst>
          </a:prstGeom>
          <a:noFill/>
          <a:ln w="508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40" name="Rectangle 36"/>
          <p:cNvSpPr>
            <a:spLocks noChangeArrowheads="1"/>
          </p:cNvSpPr>
          <p:nvPr/>
        </p:nvSpPr>
        <p:spPr bwMode="auto">
          <a:xfrm>
            <a:off x="3395663" y="3162300"/>
            <a:ext cx="917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altLang="en-US" sz="2000" b="1">
                <a:solidFill>
                  <a:schemeClr val="tx2"/>
                </a:solidFill>
                <a:latin typeface="Arial" charset="0"/>
              </a:rPr>
              <a:t>Query</a:t>
            </a:r>
          </a:p>
        </p:txBody>
      </p:sp>
      <p:sp>
        <p:nvSpPr>
          <p:cNvPr id="30741" name="Line 37"/>
          <p:cNvSpPr>
            <a:spLocks noChangeShapeType="1"/>
          </p:cNvSpPr>
          <p:nvPr/>
        </p:nvSpPr>
        <p:spPr bwMode="auto">
          <a:xfrm rot="28197" flipH="1" flipV="1">
            <a:off x="3975100" y="3708400"/>
            <a:ext cx="695325" cy="368300"/>
          </a:xfrm>
          <a:prstGeom prst="line">
            <a:avLst/>
          </a:prstGeom>
          <a:noFill/>
          <a:ln w="50800">
            <a:solidFill>
              <a:srgbClr val="FF66CC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2" name="Line 38"/>
          <p:cNvSpPr>
            <a:spLocks noChangeShapeType="1"/>
          </p:cNvSpPr>
          <p:nvPr/>
        </p:nvSpPr>
        <p:spPr bwMode="auto">
          <a:xfrm rot="6986949" flipH="1" flipV="1">
            <a:off x="5187950" y="3716338"/>
            <a:ext cx="695325" cy="381000"/>
          </a:xfrm>
          <a:prstGeom prst="line">
            <a:avLst/>
          </a:prstGeom>
          <a:noFill/>
          <a:ln w="50800">
            <a:solidFill>
              <a:srgbClr val="FF66CC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3" name="Line 39"/>
          <p:cNvSpPr>
            <a:spLocks noChangeShapeType="1"/>
          </p:cNvSpPr>
          <p:nvPr/>
        </p:nvSpPr>
        <p:spPr bwMode="auto">
          <a:xfrm flipH="1" flipV="1">
            <a:off x="4910138" y="4762500"/>
            <a:ext cx="4762" cy="533400"/>
          </a:xfrm>
          <a:prstGeom prst="line">
            <a:avLst/>
          </a:prstGeom>
          <a:noFill/>
          <a:ln w="50800">
            <a:solidFill>
              <a:srgbClr val="FF66CC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4" name="Line 40"/>
          <p:cNvSpPr>
            <a:spLocks noChangeShapeType="1"/>
          </p:cNvSpPr>
          <p:nvPr/>
        </p:nvSpPr>
        <p:spPr bwMode="auto">
          <a:xfrm flipV="1">
            <a:off x="1308100" y="1955800"/>
            <a:ext cx="0" cy="1143000"/>
          </a:xfrm>
          <a:prstGeom prst="line">
            <a:avLst/>
          </a:prstGeom>
          <a:noFill/>
          <a:ln w="50800">
            <a:solidFill>
              <a:srgbClr val="FF66CC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5" name="Oval 41"/>
          <p:cNvSpPr>
            <a:spLocks noChangeArrowheads="1"/>
          </p:cNvSpPr>
          <p:nvPr/>
        </p:nvSpPr>
        <p:spPr bwMode="auto">
          <a:xfrm>
            <a:off x="622300" y="2108200"/>
            <a:ext cx="1524000" cy="609600"/>
          </a:xfrm>
          <a:prstGeom prst="ellipse">
            <a:avLst/>
          </a:prstGeom>
          <a:noFill/>
          <a:ln w="12700">
            <a:solidFill>
              <a:srgbClr val="FF33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>
                <a:solidFill>
                  <a:schemeClr val="tx2"/>
                </a:solidFill>
                <a:latin typeface="Arial" charset="0"/>
              </a:rPr>
              <a:t>text input</a:t>
            </a:r>
            <a:endParaRPr lang="en-US" altLang="en-US" sz="240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746" name="Text Box 42"/>
          <p:cNvSpPr txBox="1">
            <a:spLocks noChangeArrowheads="1"/>
          </p:cNvSpPr>
          <p:nvPr/>
        </p:nvSpPr>
        <p:spPr bwMode="auto">
          <a:xfrm>
            <a:off x="2984500" y="431800"/>
            <a:ext cx="19304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400">
                <a:solidFill>
                  <a:srgbClr val="008000"/>
                </a:solidFill>
                <a:latin typeface="Arial" charset="0"/>
              </a:rPr>
              <a:t>Lexical analysis and stop words</a:t>
            </a:r>
            <a:endParaRPr lang="en-US" altLang="en-US" sz="2400">
              <a:latin typeface="Arial" charset="0"/>
            </a:endParaRPr>
          </a:p>
        </p:txBody>
      </p:sp>
      <p:sp>
        <p:nvSpPr>
          <p:cNvPr id="30747" name="Oval 43"/>
          <p:cNvSpPr>
            <a:spLocks noChangeArrowheads="1"/>
          </p:cNvSpPr>
          <p:nvPr/>
        </p:nvSpPr>
        <p:spPr bwMode="auto">
          <a:xfrm>
            <a:off x="2832100" y="355600"/>
            <a:ext cx="2133600" cy="1447800"/>
          </a:xfrm>
          <a:prstGeom prst="ellips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cxnSp>
        <p:nvCxnSpPr>
          <p:cNvPr id="30748" name="AutoShape 44"/>
          <p:cNvCxnSpPr>
            <a:cxnSpLocks noChangeShapeType="1"/>
            <a:stCxn id="30747" idx="4"/>
            <a:endCxn id="30729" idx="0"/>
          </p:cNvCxnSpPr>
          <p:nvPr/>
        </p:nvCxnSpPr>
        <p:spPr bwMode="auto">
          <a:xfrm rot="5400000">
            <a:off x="2005806" y="1253332"/>
            <a:ext cx="1343025" cy="244316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0749" name="AutoShape 45"/>
          <p:cNvCxnSpPr>
            <a:cxnSpLocks noChangeShapeType="1"/>
            <a:stCxn id="30747" idx="4"/>
          </p:cNvCxnSpPr>
          <p:nvPr/>
        </p:nvCxnSpPr>
        <p:spPr bwMode="auto">
          <a:xfrm rot="16200000" flipH="1">
            <a:off x="4454525" y="1247775"/>
            <a:ext cx="277813" cy="1389063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0750" name="AutoShape 46"/>
          <p:cNvSpPr>
            <a:spLocks noChangeArrowheads="1"/>
          </p:cNvSpPr>
          <p:nvPr/>
        </p:nvSpPr>
        <p:spPr bwMode="auto">
          <a:xfrm>
            <a:off x="4203700" y="4203700"/>
            <a:ext cx="1524000" cy="508000"/>
          </a:xfrm>
          <a:prstGeom prst="roundRect">
            <a:avLst>
              <a:gd name="adj" fmla="val 12495"/>
            </a:avLst>
          </a:prstGeom>
          <a:noFill/>
          <a:ln w="508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30751" name="Rectangle 47"/>
          <p:cNvSpPr>
            <a:spLocks noChangeArrowheads="1"/>
          </p:cNvSpPr>
          <p:nvPr/>
        </p:nvSpPr>
        <p:spPr bwMode="auto">
          <a:xfrm>
            <a:off x="5710238" y="5540375"/>
            <a:ext cx="8826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800" b="1">
                <a:solidFill>
                  <a:schemeClr val="tx2"/>
                </a:solidFill>
                <a:latin typeface="Arial" charset="0"/>
              </a:rPr>
              <a:t>Result</a:t>
            </a:r>
          </a:p>
          <a:p>
            <a:pPr algn="ctr">
              <a:lnSpc>
                <a:spcPct val="90000"/>
              </a:lnSpc>
            </a:pPr>
            <a:r>
              <a:rPr lang="en-US" altLang="en-US" sz="1800" b="1">
                <a:solidFill>
                  <a:schemeClr val="tx2"/>
                </a:solidFill>
                <a:latin typeface="Arial" charset="0"/>
              </a:rPr>
              <a:t>Sets</a:t>
            </a:r>
          </a:p>
        </p:txBody>
      </p:sp>
      <p:sp>
        <p:nvSpPr>
          <p:cNvPr id="30752" name="Text Box 48"/>
          <p:cNvSpPr txBox="1">
            <a:spLocks noChangeArrowheads="1"/>
          </p:cNvSpPr>
          <p:nvPr/>
        </p:nvSpPr>
        <p:spPr bwMode="auto">
          <a:xfrm>
            <a:off x="6986588" y="3098800"/>
            <a:ext cx="198120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200">
                <a:solidFill>
                  <a:srgbClr val="008000"/>
                </a:solidFill>
                <a:latin typeface="Arial" charset="0"/>
              </a:rPr>
              <a:t>Term Selection and</a:t>
            </a:r>
          </a:p>
          <a:p>
            <a:pPr algn="ctr"/>
            <a:r>
              <a:rPr lang="en-US" altLang="en-US" sz="2200">
                <a:solidFill>
                  <a:srgbClr val="008000"/>
                </a:solidFill>
                <a:latin typeface="Arial" charset="0"/>
              </a:rPr>
              <a:t>Weighting</a:t>
            </a:r>
            <a:endParaRPr lang="en-US" altLang="en-US" sz="2200" b="1">
              <a:solidFill>
                <a:srgbClr val="008000"/>
              </a:solidFill>
              <a:latin typeface="Arial" charset="0"/>
            </a:endParaRPr>
          </a:p>
        </p:txBody>
      </p:sp>
      <p:sp>
        <p:nvSpPr>
          <p:cNvPr id="30753" name="Oval 49"/>
          <p:cNvSpPr>
            <a:spLocks noChangeArrowheads="1"/>
          </p:cNvSpPr>
          <p:nvPr/>
        </p:nvSpPr>
        <p:spPr bwMode="auto">
          <a:xfrm>
            <a:off x="7010400" y="3071813"/>
            <a:ext cx="1893888" cy="1289050"/>
          </a:xfrm>
          <a:prstGeom prst="ellipse">
            <a:avLst/>
          </a:prstGeom>
          <a:noFill/>
          <a:ln w="127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cxnSp>
        <p:nvCxnSpPr>
          <p:cNvPr id="30754" name="AutoShape 50"/>
          <p:cNvCxnSpPr>
            <a:cxnSpLocks noChangeShapeType="1"/>
            <a:stCxn id="30753" idx="2"/>
            <a:endCxn id="30724" idx="3"/>
          </p:cNvCxnSpPr>
          <p:nvPr/>
        </p:nvCxnSpPr>
        <p:spPr bwMode="auto">
          <a:xfrm rot="10800000">
            <a:off x="6115050" y="3570288"/>
            <a:ext cx="895350" cy="14605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0755" name="Oval 51"/>
          <p:cNvSpPr>
            <a:spLocks noChangeArrowheads="1"/>
          </p:cNvSpPr>
          <p:nvPr/>
        </p:nvSpPr>
        <p:spPr bwMode="auto">
          <a:xfrm>
            <a:off x="7007225" y="4762500"/>
            <a:ext cx="1874838" cy="1430338"/>
          </a:xfrm>
          <a:prstGeom prst="ellipse">
            <a:avLst/>
          </a:prstGeom>
          <a:noFill/>
          <a:ln w="127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56" name="Text Box 52"/>
          <p:cNvSpPr txBox="1">
            <a:spLocks noChangeArrowheads="1"/>
          </p:cNvSpPr>
          <p:nvPr/>
        </p:nvSpPr>
        <p:spPr bwMode="auto">
          <a:xfrm>
            <a:off x="6964363" y="4921250"/>
            <a:ext cx="198120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200">
                <a:solidFill>
                  <a:srgbClr val="008000"/>
                </a:solidFill>
                <a:latin typeface="Arial" charset="0"/>
              </a:rPr>
              <a:t>Matching / ranking algorithms</a:t>
            </a:r>
            <a:endParaRPr lang="en-US" altLang="en-US" sz="2200" b="1">
              <a:solidFill>
                <a:srgbClr val="008000"/>
              </a:solidFill>
              <a:latin typeface="Arial" charset="0"/>
            </a:endParaRPr>
          </a:p>
        </p:txBody>
      </p:sp>
      <p:cxnSp>
        <p:nvCxnSpPr>
          <p:cNvPr id="30757" name="AutoShape 53"/>
          <p:cNvCxnSpPr>
            <a:cxnSpLocks noChangeShapeType="1"/>
            <a:stCxn id="30755" idx="1"/>
            <a:endCxn id="30750" idx="3"/>
          </p:cNvCxnSpPr>
          <p:nvPr/>
        </p:nvCxnSpPr>
        <p:spPr bwMode="auto">
          <a:xfrm rot="5400000" flipH="1">
            <a:off x="6260307" y="3950493"/>
            <a:ext cx="514350" cy="1528763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0758" name="AutoShape 54"/>
          <p:cNvSpPr>
            <a:spLocks noChangeArrowheads="1"/>
          </p:cNvSpPr>
          <p:nvPr/>
        </p:nvSpPr>
        <p:spPr bwMode="auto">
          <a:xfrm>
            <a:off x="1323975" y="4246563"/>
            <a:ext cx="2146300" cy="796925"/>
          </a:xfrm>
          <a:prstGeom prst="cube">
            <a:avLst>
              <a:gd name="adj" fmla="val 21778"/>
            </a:avLst>
          </a:prstGeom>
          <a:noFill/>
          <a:ln w="508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59" name="Rectangle 55"/>
          <p:cNvSpPr>
            <a:spLocks noChangeArrowheads="1"/>
          </p:cNvSpPr>
          <p:nvPr/>
        </p:nvSpPr>
        <p:spPr bwMode="auto">
          <a:xfrm>
            <a:off x="1385888" y="4408488"/>
            <a:ext cx="18907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altLang="en-US" sz="2000" b="1">
                <a:latin typeface="Arial" charset="0"/>
              </a:rPr>
              <a:t>Reformulated </a:t>
            </a:r>
          </a:p>
          <a:p>
            <a:pPr algn="l">
              <a:lnSpc>
                <a:spcPct val="90000"/>
              </a:lnSpc>
            </a:pPr>
            <a:r>
              <a:rPr lang="en-US" altLang="en-US" sz="2000" b="1">
                <a:latin typeface="Arial" charset="0"/>
              </a:rPr>
              <a:t>Query</a:t>
            </a:r>
          </a:p>
        </p:txBody>
      </p:sp>
      <p:sp>
        <p:nvSpPr>
          <p:cNvPr id="30760" name="Line 56"/>
          <p:cNvSpPr>
            <a:spLocks noChangeShapeType="1"/>
          </p:cNvSpPr>
          <p:nvPr/>
        </p:nvSpPr>
        <p:spPr bwMode="auto">
          <a:xfrm rot="28197">
            <a:off x="2733675" y="5146675"/>
            <a:ext cx="1428750" cy="765175"/>
          </a:xfrm>
          <a:prstGeom prst="line">
            <a:avLst/>
          </a:prstGeom>
          <a:noFill/>
          <a:ln w="50800">
            <a:solidFill>
              <a:srgbClr val="FF66CC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1" name="Line 57"/>
          <p:cNvSpPr>
            <a:spLocks noChangeShapeType="1"/>
          </p:cNvSpPr>
          <p:nvPr/>
        </p:nvSpPr>
        <p:spPr bwMode="auto">
          <a:xfrm rot="28197">
            <a:off x="1393825" y="3652838"/>
            <a:ext cx="747713" cy="479425"/>
          </a:xfrm>
          <a:prstGeom prst="line">
            <a:avLst/>
          </a:prstGeom>
          <a:noFill/>
          <a:ln w="50800">
            <a:solidFill>
              <a:srgbClr val="FF66CC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2" name="Oval 59"/>
          <p:cNvSpPr>
            <a:spLocks noChangeArrowheads="1"/>
          </p:cNvSpPr>
          <p:nvPr/>
        </p:nvSpPr>
        <p:spPr bwMode="auto">
          <a:xfrm>
            <a:off x="881063" y="5513388"/>
            <a:ext cx="1806575" cy="925512"/>
          </a:xfrm>
          <a:prstGeom prst="ellipse">
            <a:avLst/>
          </a:prstGeom>
          <a:noFill/>
          <a:ln w="127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63" name="Text Box 60"/>
          <p:cNvSpPr txBox="1">
            <a:spLocks noChangeArrowheads="1"/>
          </p:cNvSpPr>
          <p:nvPr/>
        </p:nvSpPr>
        <p:spPr bwMode="auto">
          <a:xfrm>
            <a:off x="827088" y="5581650"/>
            <a:ext cx="198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200">
                <a:solidFill>
                  <a:srgbClr val="008000"/>
                </a:solidFill>
                <a:latin typeface="Arial" charset="0"/>
              </a:rPr>
              <a:t>Relevance</a:t>
            </a:r>
          </a:p>
          <a:p>
            <a:pPr algn="ctr"/>
            <a:r>
              <a:rPr lang="en-US" altLang="en-US" sz="2200">
                <a:solidFill>
                  <a:srgbClr val="008000"/>
                </a:solidFill>
                <a:latin typeface="Arial" charset="0"/>
              </a:rPr>
              <a:t>Feedback</a:t>
            </a:r>
            <a:endParaRPr lang="en-US" altLang="en-US" sz="2200" b="1">
              <a:solidFill>
                <a:srgbClr val="008000"/>
              </a:solidFill>
              <a:latin typeface="Arial" charset="0"/>
            </a:endParaRPr>
          </a:p>
        </p:txBody>
      </p:sp>
      <p:cxnSp>
        <p:nvCxnSpPr>
          <p:cNvPr id="30764" name="AutoShape 61"/>
          <p:cNvCxnSpPr>
            <a:cxnSpLocks noChangeShapeType="1"/>
            <a:stCxn id="30762" idx="0"/>
            <a:endCxn id="30759" idx="2"/>
          </p:cNvCxnSpPr>
          <p:nvPr/>
        </p:nvCxnSpPr>
        <p:spPr bwMode="auto">
          <a:xfrm rot="-5400000">
            <a:off x="1826419" y="5007769"/>
            <a:ext cx="463550" cy="547688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317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84B1D00-1662-42FC-B5AB-37D7F09CB3CC}" type="slidenum">
              <a:rPr lang="en-US" altLang="en-US" smtClean="0"/>
              <a:pPr/>
              <a:t>13</a:t>
            </a:fld>
            <a:endParaRPr lang="en-US" altLang="en-US" smtClean="0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023938"/>
          </a:xfrm>
        </p:spPr>
        <p:txBody>
          <a:bodyPr/>
          <a:lstStyle/>
          <a:p>
            <a:r>
              <a:rPr lang="en-US" altLang="en-US" sz="3200" smtClean="0"/>
              <a:t>Query Reformulation in </a:t>
            </a:r>
            <a:br>
              <a:rPr lang="en-US" altLang="en-US" sz="3200" smtClean="0"/>
            </a:br>
            <a:r>
              <a:rPr lang="en-US" altLang="en-US" sz="3200" smtClean="0"/>
              <a:t>Vector Space Model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12888"/>
            <a:ext cx="7772400" cy="4659312"/>
          </a:xfrm>
        </p:spPr>
        <p:txBody>
          <a:bodyPr/>
          <a:lstStyle/>
          <a:p>
            <a:r>
              <a:rPr lang="en-US" altLang="en-US" smtClean="0"/>
              <a:t>Change query vector using vector algebra.</a:t>
            </a:r>
          </a:p>
          <a:p>
            <a:r>
              <a:rPr lang="en-US" altLang="en-US" b="0" smtClean="0"/>
              <a:t>Add</a:t>
            </a:r>
            <a:r>
              <a:rPr lang="en-US" altLang="en-US" smtClean="0"/>
              <a:t> the vectors for the </a:t>
            </a:r>
            <a:r>
              <a:rPr lang="en-US" altLang="en-US" b="0" smtClean="0"/>
              <a:t>relevant</a:t>
            </a:r>
            <a:r>
              <a:rPr lang="en-US" altLang="en-US" smtClean="0"/>
              <a:t> documents to the query vector.</a:t>
            </a:r>
          </a:p>
          <a:p>
            <a:r>
              <a:rPr lang="en-US" altLang="en-US" b="0" smtClean="0"/>
              <a:t>Subtract</a:t>
            </a:r>
            <a:r>
              <a:rPr lang="en-US" altLang="en-US" smtClean="0"/>
              <a:t> the vectors for the </a:t>
            </a:r>
            <a:r>
              <a:rPr lang="en-US" altLang="en-US" b="0" smtClean="0"/>
              <a:t>irrelevant </a:t>
            </a:r>
            <a:r>
              <a:rPr lang="en-US" altLang="en-US" smtClean="0"/>
              <a:t>docs from the query vector.</a:t>
            </a:r>
          </a:p>
          <a:p>
            <a:r>
              <a:rPr lang="en-US" altLang="en-US" smtClean="0"/>
              <a:t>This both adds both positive and negatively weighted terms to the query as well as reweighting the initial terms.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DC6DC7D-B5F4-4332-A659-5820618BBCB2}" type="slidenum">
              <a:rPr lang="en-US" altLang="en-US" smtClean="0"/>
              <a:pPr/>
              <a:t>14</a:t>
            </a:fld>
            <a:endParaRPr lang="en-US" altLang="en-US" smtClean="0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Rocchio’s Method (1971)</a:t>
            </a:r>
          </a:p>
        </p:txBody>
      </p:sp>
      <p:sp>
        <p:nvSpPr>
          <p:cNvPr id="32773" name="Rectangle 4"/>
          <p:cNvSpPr>
            <a:spLocks noChangeArrowheads="1"/>
          </p:cNvSpPr>
          <p:nvPr/>
        </p:nvSpPr>
        <p:spPr bwMode="auto">
          <a:xfrm>
            <a:off x="560388" y="1219200"/>
            <a:ext cx="3686175" cy="1000125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32774" name="Picture 5" descr="Rocch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3" y="1314450"/>
            <a:ext cx="7981950" cy="466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102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F2999F7-59BC-4602-B585-CBDE3BE6551C}" type="slidenum">
              <a:rPr lang="en-US" altLang="en-US" smtClean="0"/>
              <a:pPr/>
              <a:t>15</a:t>
            </a:fld>
            <a:endParaRPr lang="en-US" altLang="en-US" smtClean="0"/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>
          <a:xfrm>
            <a:off x="771525" y="209550"/>
            <a:ext cx="7772400" cy="762000"/>
          </a:xfrm>
        </p:spPr>
        <p:txBody>
          <a:bodyPr/>
          <a:lstStyle/>
          <a:p>
            <a:r>
              <a:rPr lang="en-US" altLang="en-US" smtClean="0"/>
              <a:t>Rocchio’s Method</a:t>
            </a:r>
          </a:p>
        </p:txBody>
      </p: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1028700"/>
            <a:ext cx="7772400" cy="4848225"/>
          </a:xfrm>
        </p:spPr>
        <p:txBody>
          <a:bodyPr/>
          <a:lstStyle/>
          <a:p>
            <a:r>
              <a:rPr lang="en-US" altLang="en-US" sz="2000" smtClean="0"/>
              <a:t>Rocchio’s Method automatically</a:t>
            </a:r>
          </a:p>
          <a:p>
            <a:pPr lvl="1"/>
            <a:r>
              <a:rPr lang="en-US" altLang="en-US" sz="1800" smtClean="0"/>
              <a:t>re-weights terms</a:t>
            </a:r>
          </a:p>
          <a:p>
            <a:pPr lvl="1"/>
            <a:r>
              <a:rPr lang="en-US" altLang="en-US" sz="1800" smtClean="0"/>
              <a:t>adds in new terms (from relevant docs)</a:t>
            </a:r>
          </a:p>
          <a:p>
            <a:r>
              <a:rPr lang="en-US" altLang="en-US" sz="2000" smtClean="0"/>
              <a:t>Positive v. Negative feedback</a:t>
            </a:r>
          </a:p>
          <a:p>
            <a:endParaRPr lang="en-US" altLang="en-US" sz="2000" smtClean="0"/>
          </a:p>
          <a:p>
            <a:endParaRPr lang="en-US" altLang="en-US" sz="2000" smtClean="0"/>
          </a:p>
          <a:p>
            <a:endParaRPr lang="en-US" altLang="en-US" sz="2000" smtClean="0"/>
          </a:p>
          <a:p>
            <a:pPr lvl="1"/>
            <a:r>
              <a:rPr lang="en-US" altLang="en-US" sz="1800" smtClean="0"/>
              <a:t>Positive moves query closer to relevant documents</a:t>
            </a:r>
          </a:p>
          <a:p>
            <a:pPr lvl="1"/>
            <a:r>
              <a:rPr lang="en-US" altLang="en-US" sz="1800" smtClean="0"/>
              <a:t>Negative moves query away from non-relevant documents (but, not necessary closer to relevant ones)</a:t>
            </a:r>
          </a:p>
          <a:p>
            <a:pPr lvl="2"/>
            <a:r>
              <a:rPr lang="en-US" altLang="en-US" sz="1600" smtClean="0"/>
              <a:t>negative feedback doesn’t always improve effectiveness</a:t>
            </a:r>
          </a:p>
          <a:p>
            <a:pPr lvl="2"/>
            <a:r>
              <a:rPr lang="en-US" altLang="en-US" sz="1600" smtClean="0"/>
              <a:t>some systems only use positive feedback</a:t>
            </a:r>
          </a:p>
          <a:p>
            <a:r>
              <a:rPr lang="en-US" altLang="en-US" sz="2000" smtClean="0"/>
              <a:t>Some machine learning methods are proving to work better than standard IR approaches like Rocchio</a:t>
            </a:r>
            <a:endParaRPr lang="en-US" altLang="en-US" smtClean="0"/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1466850" y="2514600"/>
          <a:ext cx="960438" cy="889000"/>
        </p:xfrm>
        <a:graphic>
          <a:graphicData uri="http://schemas.openxmlformats.org/presentationml/2006/ole">
            <p:oleObj spid="_x0000_s1046" name="MathType Equation" r:id="rId4" imgW="495085" imgH="457002" progId="Equation">
              <p:embed/>
            </p:oleObj>
          </a:graphicData>
        </a:graphic>
      </p:graphicFrame>
      <p:sp>
        <p:nvSpPr>
          <p:cNvPr id="1032" name="Text Box 5"/>
          <p:cNvSpPr txBox="1">
            <a:spLocks noChangeArrowheads="1"/>
          </p:cNvSpPr>
          <p:nvPr/>
        </p:nvSpPr>
        <p:spPr bwMode="auto">
          <a:xfrm>
            <a:off x="2546350" y="2801938"/>
            <a:ext cx="15509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b="1"/>
              <a:t>Positive Feedback</a:t>
            </a:r>
          </a:p>
        </p:txBody>
      </p:sp>
      <p:sp>
        <p:nvSpPr>
          <p:cNvPr id="1033" name="Rectangle 6"/>
          <p:cNvSpPr>
            <a:spLocks noChangeArrowheads="1"/>
          </p:cNvSpPr>
          <p:nvPr/>
        </p:nvSpPr>
        <p:spPr bwMode="auto">
          <a:xfrm>
            <a:off x="1304925" y="2505075"/>
            <a:ext cx="2809875" cy="923925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1027" name="Object 7"/>
          <p:cNvGraphicFramePr>
            <a:graphicFrameLocks noChangeAspect="1"/>
          </p:cNvGraphicFramePr>
          <p:nvPr/>
        </p:nvGraphicFramePr>
        <p:xfrm>
          <a:off x="4908550" y="2524125"/>
          <a:ext cx="935038" cy="889000"/>
        </p:xfrm>
        <a:graphic>
          <a:graphicData uri="http://schemas.openxmlformats.org/presentationml/2006/ole">
            <p:oleObj spid="_x0000_s1047" name="MathType Equation" r:id="rId5" imgW="482600" imgH="457200" progId="Equation">
              <p:embed/>
            </p:oleObj>
          </a:graphicData>
        </a:graphic>
      </p:graphicFrame>
      <p:sp>
        <p:nvSpPr>
          <p:cNvPr id="1034" name="Text Box 8"/>
          <p:cNvSpPr txBox="1">
            <a:spLocks noChangeArrowheads="1"/>
          </p:cNvSpPr>
          <p:nvPr/>
        </p:nvSpPr>
        <p:spPr bwMode="auto">
          <a:xfrm>
            <a:off x="5975350" y="2811463"/>
            <a:ext cx="16208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b="1"/>
              <a:t>Negative Feedback</a:t>
            </a:r>
          </a:p>
        </p:txBody>
      </p:sp>
      <p:sp>
        <p:nvSpPr>
          <p:cNvPr id="1035" name="Rectangle 9"/>
          <p:cNvSpPr>
            <a:spLocks noChangeArrowheads="1"/>
          </p:cNvSpPr>
          <p:nvPr/>
        </p:nvSpPr>
        <p:spPr bwMode="auto">
          <a:xfrm>
            <a:off x="4733925" y="2514600"/>
            <a:ext cx="2867025" cy="923925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205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BFD4E6A-096C-4AEC-891A-876D5569CACD}" type="slidenum">
              <a:rPr lang="en-US" altLang="en-US" smtClean="0"/>
              <a:pPr/>
              <a:t>16</a:t>
            </a:fld>
            <a:endParaRPr lang="en-US" altLang="en-US" smtClean="0"/>
          </a:p>
        </p:txBody>
      </p:sp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19125"/>
          </a:xfrm>
        </p:spPr>
        <p:txBody>
          <a:bodyPr/>
          <a:lstStyle/>
          <a:p>
            <a:r>
              <a:rPr lang="en-US" altLang="en-US" smtClean="0"/>
              <a:t>Rocchio’s Method: Example</a:t>
            </a:r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/>
        </p:nvGraphicFramePr>
        <p:xfrm>
          <a:off x="695325" y="1285875"/>
          <a:ext cx="4094163" cy="1536700"/>
        </p:xfrm>
        <a:graphic>
          <a:graphicData uri="http://schemas.openxmlformats.org/presentationml/2006/ole">
            <p:oleObj spid="_x0000_s2065" name="Worksheet" r:id="rId4" imgW="2070000" imgH="734040" progId="Excel.Sheet.8">
              <p:embed/>
            </p:oleObj>
          </a:graphicData>
        </a:graphic>
      </p:graphicFrame>
      <p:sp>
        <p:nvSpPr>
          <p:cNvPr id="2054" name="Text Box 4"/>
          <p:cNvSpPr txBox="1">
            <a:spLocks noChangeArrowheads="1"/>
          </p:cNvSpPr>
          <p:nvPr/>
        </p:nvSpPr>
        <p:spPr bwMode="auto">
          <a:xfrm>
            <a:off x="5603875" y="1457325"/>
            <a:ext cx="2905125" cy="1203325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1800"/>
              <a:t>Term weights and relevance judgements for 3 documents returned after submitting the query </a:t>
            </a:r>
            <a:r>
              <a:rPr lang="en-US" altLang="en-US" sz="1800" i="1"/>
              <a:t>Q</a:t>
            </a:r>
            <a:r>
              <a:rPr lang="en-US" altLang="en-US" sz="1800" baseline="-25000"/>
              <a:t>0</a:t>
            </a:r>
            <a:endParaRPr lang="en-US" altLang="en-US" sz="1800"/>
          </a:p>
        </p:txBody>
      </p:sp>
      <p:cxnSp>
        <p:nvCxnSpPr>
          <p:cNvPr id="2055" name="AutoShape 5"/>
          <p:cNvCxnSpPr>
            <a:cxnSpLocks noChangeShapeType="1"/>
            <a:stCxn id="2054" idx="1"/>
          </p:cNvCxnSpPr>
          <p:nvPr/>
        </p:nvCxnSpPr>
        <p:spPr bwMode="auto">
          <a:xfrm flipH="1" flipV="1">
            <a:off x="4789488" y="2054225"/>
            <a:ext cx="814387" cy="4763"/>
          </a:xfrm>
          <a:prstGeom prst="straightConnector1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056" name="Text Box 6"/>
          <p:cNvSpPr txBox="1">
            <a:spLocks noChangeArrowheads="1"/>
          </p:cNvSpPr>
          <p:nvPr/>
        </p:nvSpPr>
        <p:spPr bwMode="auto">
          <a:xfrm>
            <a:off x="1112838" y="2997200"/>
            <a:ext cx="3136900" cy="409575"/>
          </a:xfrm>
          <a:prstGeom prst="rect">
            <a:avLst/>
          </a:prstGeom>
          <a:solidFill>
            <a:srgbClr val="FFCC99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1800"/>
              <a:t>Assume  </a:t>
            </a:r>
            <a:r>
              <a:rPr lang="en-US" altLang="en-US" sz="2000" b="1" i="1">
                <a:latin typeface="Symbol" pitchFamily="18" charset="2"/>
              </a:rPr>
              <a:t>b</a:t>
            </a:r>
            <a:r>
              <a:rPr lang="en-US" altLang="en-US" sz="1800"/>
              <a:t>  = 0.5 and  </a:t>
            </a:r>
            <a:r>
              <a:rPr lang="en-US" altLang="en-US" sz="2000" b="1" i="1">
                <a:latin typeface="Symbol" pitchFamily="18" charset="2"/>
              </a:rPr>
              <a:t>g</a:t>
            </a:r>
            <a:r>
              <a:rPr lang="en-US" altLang="en-US" sz="1800"/>
              <a:t>  = 0.25 </a:t>
            </a:r>
          </a:p>
        </p:txBody>
      </p:sp>
      <p:sp>
        <p:nvSpPr>
          <p:cNvPr id="2057" name="Text Box 8"/>
          <p:cNvSpPr txBox="1">
            <a:spLocks noChangeArrowheads="1"/>
          </p:cNvSpPr>
          <p:nvPr/>
        </p:nvSpPr>
        <p:spPr bwMode="auto">
          <a:xfrm>
            <a:off x="1477963" y="4848225"/>
            <a:ext cx="625475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1800" b="1" i="1"/>
              <a:t>Q</a:t>
            </a:r>
            <a:r>
              <a:rPr lang="en-US" altLang="en-US" sz="1800" b="1" baseline="-25000"/>
              <a:t>1</a:t>
            </a:r>
            <a:r>
              <a:rPr lang="en-US" altLang="en-US" sz="1800"/>
              <a:t> = (3, 0, 0, 2, 0) + 0.25*(2+1, 4+3, 0, 0, 2) - 0.25*(0, 0, 4, 3, 2)</a:t>
            </a:r>
          </a:p>
          <a:p>
            <a:pPr algn="l"/>
            <a:r>
              <a:rPr lang="en-US" altLang="en-US" sz="1800"/>
              <a:t>     = </a:t>
            </a:r>
            <a:r>
              <a:rPr lang="en-US" altLang="en-US" sz="1800" b="1"/>
              <a:t>(3.75, 1.75, 0, 1.25, 0)</a:t>
            </a:r>
            <a:endParaRPr lang="en-US" altLang="en-US" sz="1800"/>
          </a:p>
          <a:p>
            <a:pPr algn="l"/>
            <a:endParaRPr lang="en-US" altLang="en-US" sz="800"/>
          </a:p>
          <a:p>
            <a:pPr algn="l"/>
            <a:r>
              <a:rPr lang="en-US" altLang="en-US" sz="1800"/>
              <a:t>(Note: negative entries are changed to zero)</a:t>
            </a:r>
          </a:p>
        </p:txBody>
      </p:sp>
      <p:sp>
        <p:nvSpPr>
          <p:cNvPr id="2058" name="Rectangle 9"/>
          <p:cNvSpPr>
            <a:spLocks noChangeArrowheads="1"/>
          </p:cNvSpPr>
          <p:nvPr/>
        </p:nvSpPr>
        <p:spPr bwMode="auto">
          <a:xfrm>
            <a:off x="1485900" y="4829175"/>
            <a:ext cx="6153150" cy="714375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2059" name="Picture 11" descr="Rocchio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3589338"/>
            <a:ext cx="3716337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307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6D44A43-CED7-4EB3-9DED-D6DC7669B2C0}" type="slidenum">
              <a:rPr lang="en-US" altLang="en-US" smtClean="0"/>
              <a:pPr/>
              <a:t>17</a:t>
            </a:fld>
            <a:endParaRPr lang="en-US" altLang="en-US" smtClean="0"/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66700"/>
            <a:ext cx="7772400" cy="447675"/>
          </a:xfrm>
        </p:spPr>
        <p:txBody>
          <a:bodyPr/>
          <a:lstStyle/>
          <a:p>
            <a:r>
              <a:rPr lang="en-US" altLang="en-US" smtClean="0"/>
              <a:t>Rocchio’s Method: Example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0575" y="3314700"/>
            <a:ext cx="7639050" cy="2809875"/>
          </a:xfrm>
        </p:spPr>
        <p:txBody>
          <a:bodyPr/>
          <a:lstStyle/>
          <a:p>
            <a:r>
              <a:rPr lang="en-US" altLang="en-US" smtClean="0"/>
              <a:t>Some Observations:</a:t>
            </a:r>
          </a:p>
          <a:p>
            <a:pPr lvl="1"/>
            <a:r>
              <a:rPr lang="en-US" altLang="en-US" sz="1800" smtClean="0"/>
              <a:t>Note that initial query resulted in high score for D3, though it was not relevant to the user (due to the weight of term 4)</a:t>
            </a:r>
          </a:p>
          <a:p>
            <a:pPr lvl="2"/>
            <a:r>
              <a:rPr lang="en-US" altLang="en-US" sz="1600" smtClean="0"/>
              <a:t>In general, fewer terms in the query, the more likely a particular term could result in non-relevant results</a:t>
            </a:r>
          </a:p>
          <a:p>
            <a:pPr lvl="2"/>
            <a:r>
              <a:rPr lang="en-US" altLang="en-US" sz="1600" smtClean="0"/>
              <a:t>New query decreased score of D3 and increased those of D1 and D2</a:t>
            </a:r>
            <a:endParaRPr lang="en-US" altLang="en-US" smtClean="0"/>
          </a:p>
          <a:p>
            <a:pPr lvl="1"/>
            <a:r>
              <a:rPr lang="en-US" altLang="en-US" sz="1800" smtClean="0"/>
              <a:t>Also note that new query added a weight for</a:t>
            </a:r>
            <a:r>
              <a:rPr lang="en-US" altLang="en-US" smtClean="0"/>
              <a:t> term 2</a:t>
            </a:r>
          </a:p>
          <a:p>
            <a:pPr lvl="2"/>
            <a:r>
              <a:rPr lang="en-US" altLang="en-US" sz="1600" smtClean="0"/>
              <a:t>Initially it may not have been in user’s vocabulary</a:t>
            </a:r>
          </a:p>
          <a:p>
            <a:pPr lvl="2"/>
            <a:r>
              <a:rPr lang="en-US" altLang="en-US" sz="1600" smtClean="0"/>
              <a:t>It was added because it appeared as significant in enough relevant documents</a:t>
            </a:r>
          </a:p>
        </p:txBody>
      </p:sp>
      <p:sp>
        <p:nvSpPr>
          <p:cNvPr id="3079" name="Text Box 4"/>
          <p:cNvSpPr txBox="1">
            <a:spLocks noChangeArrowheads="1"/>
          </p:cNvSpPr>
          <p:nvPr/>
        </p:nvSpPr>
        <p:spPr bwMode="auto">
          <a:xfrm>
            <a:off x="1031875" y="1809750"/>
            <a:ext cx="2905125" cy="1203325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1800"/>
              <a:t>Using the new query and computing similarities using</a:t>
            </a:r>
          </a:p>
          <a:p>
            <a:pPr algn="l"/>
            <a:r>
              <a:rPr lang="en-US" altLang="en-US" sz="1800"/>
              <a:t>simple matching function, gives the following results</a:t>
            </a:r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4424363" y="2052638"/>
          <a:ext cx="3530600" cy="714375"/>
        </p:xfrm>
        <a:graphic>
          <a:graphicData uri="http://schemas.openxmlformats.org/presentationml/2006/ole">
            <p:oleObj spid="_x0000_s3089" name="Worksheet" r:id="rId4" imgW="2313000" imgH="438840" progId="Excel.Sheet.8">
              <p:embed/>
            </p:oleObj>
          </a:graphicData>
        </a:graphic>
      </p:graphicFrame>
      <p:cxnSp>
        <p:nvCxnSpPr>
          <p:cNvPr id="3080" name="AutoShape 6"/>
          <p:cNvCxnSpPr>
            <a:cxnSpLocks noChangeShapeType="1"/>
            <a:stCxn id="3079" idx="3"/>
          </p:cNvCxnSpPr>
          <p:nvPr/>
        </p:nvCxnSpPr>
        <p:spPr bwMode="auto">
          <a:xfrm flipV="1">
            <a:off x="3937000" y="2409825"/>
            <a:ext cx="487363" cy="1588"/>
          </a:xfrm>
          <a:prstGeom prst="straightConnector1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081" name="Rectangle 7"/>
          <p:cNvSpPr>
            <a:spLocks noChangeArrowheads="1"/>
          </p:cNvSpPr>
          <p:nvPr/>
        </p:nvSpPr>
        <p:spPr bwMode="auto">
          <a:xfrm>
            <a:off x="4662488" y="1065213"/>
            <a:ext cx="27066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i="1"/>
              <a:t>Q</a:t>
            </a:r>
            <a:r>
              <a:rPr lang="en-US" altLang="en-US" sz="1800" b="1" baseline="-25000"/>
              <a:t>1</a:t>
            </a:r>
            <a:r>
              <a:rPr lang="en-US" altLang="en-US" sz="1800"/>
              <a:t> = </a:t>
            </a:r>
            <a:r>
              <a:rPr lang="en-US" altLang="en-US" sz="1800" b="1"/>
              <a:t>(3.75, 1.75, 0, 1.25, 0)</a:t>
            </a:r>
          </a:p>
        </p:txBody>
      </p:sp>
      <p:sp>
        <p:nvSpPr>
          <p:cNvPr id="3082" name="Rectangle 8"/>
          <p:cNvSpPr>
            <a:spLocks noChangeArrowheads="1"/>
          </p:cNvSpPr>
          <p:nvPr/>
        </p:nvSpPr>
        <p:spPr bwMode="auto">
          <a:xfrm>
            <a:off x="1776413" y="1065213"/>
            <a:ext cx="18494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i="1"/>
              <a:t>Q</a:t>
            </a:r>
            <a:r>
              <a:rPr lang="en-US" altLang="en-US" sz="1800" b="1" baseline="-25000"/>
              <a:t>0</a:t>
            </a:r>
            <a:r>
              <a:rPr lang="en-US" altLang="en-US" sz="1800"/>
              <a:t> = </a:t>
            </a:r>
            <a:r>
              <a:rPr lang="en-US" altLang="en-US" sz="1800" b="1"/>
              <a:t>(</a:t>
            </a:r>
            <a:r>
              <a:rPr lang="en-US" altLang="en-US" sz="1800" b="1">
                <a:solidFill>
                  <a:srgbClr val="000000"/>
                </a:solidFill>
              </a:rPr>
              <a:t>3, 0, 0, 2, 0</a:t>
            </a:r>
            <a:r>
              <a:rPr lang="en-US" altLang="en-US" sz="1800" b="1"/>
              <a:t>)</a:t>
            </a:r>
          </a:p>
        </p:txBody>
      </p:sp>
      <p:cxnSp>
        <p:nvCxnSpPr>
          <p:cNvPr id="3083" name="AutoShape 9"/>
          <p:cNvCxnSpPr>
            <a:cxnSpLocks noChangeShapeType="1"/>
            <a:stCxn id="3082" idx="3"/>
            <a:endCxn id="3081" idx="1"/>
          </p:cNvCxnSpPr>
          <p:nvPr/>
        </p:nvCxnSpPr>
        <p:spPr bwMode="auto">
          <a:xfrm>
            <a:off x="3625850" y="1249363"/>
            <a:ext cx="1036638" cy="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337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7FB9B75-7D75-4A5B-83F7-F7A6C0AA058A}" type="slidenum">
              <a:rPr lang="en-US" altLang="en-US" smtClean="0"/>
              <a:pPr/>
              <a:t>18</a:t>
            </a:fld>
            <a:endParaRPr lang="en-US" altLang="en-US" smtClean="0"/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429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3200" smtClean="0"/>
              <a:t>A User Study of Relevance Feedback</a:t>
            </a:r>
            <a:r>
              <a:rPr lang="en-US" altLang="en-US" smtClean="0"/>
              <a:t> </a:t>
            </a:r>
            <a:br>
              <a:rPr lang="en-US" altLang="en-US" smtClean="0"/>
            </a:br>
            <a:r>
              <a:rPr lang="en-US" altLang="en-US" sz="2400" smtClean="0"/>
              <a:t>Koenemann &amp; Belkin 96</a:t>
            </a:r>
          </a:p>
        </p:txBody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43025"/>
            <a:ext cx="7772400" cy="4953000"/>
          </a:xfrm>
        </p:spPr>
        <p:txBody>
          <a:bodyPr/>
          <a:lstStyle/>
          <a:p>
            <a:r>
              <a:rPr lang="en-US" altLang="en-US" smtClean="0"/>
              <a:t>Main questions in the study:</a:t>
            </a:r>
          </a:p>
          <a:p>
            <a:pPr lvl="1"/>
            <a:r>
              <a:rPr lang="en-US" altLang="en-US" smtClean="0"/>
              <a:t>How well do users work with statistical ranking on full text?</a:t>
            </a:r>
          </a:p>
          <a:p>
            <a:pPr lvl="1"/>
            <a:r>
              <a:rPr lang="en-US" altLang="en-US" smtClean="0"/>
              <a:t>Does relevance feedback improve results?</a:t>
            </a:r>
          </a:p>
          <a:p>
            <a:pPr lvl="1"/>
            <a:r>
              <a:rPr lang="en-US" altLang="en-US" smtClean="0"/>
              <a:t>Is user control over operation of relevance feedback helpful?</a:t>
            </a:r>
          </a:p>
          <a:p>
            <a:pPr lvl="1"/>
            <a:r>
              <a:rPr lang="en-US" altLang="en-US" smtClean="0"/>
              <a:t>How do different levels of user control effect results?</a:t>
            </a:r>
          </a:p>
          <a:p>
            <a:r>
              <a:rPr lang="en-US" altLang="en-US" smtClean="0"/>
              <a:t>How much of the details should the user see?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Opaque (black box) </a:t>
            </a:r>
          </a:p>
          <a:p>
            <a:pPr lvl="2">
              <a:lnSpc>
                <a:spcPct val="90000"/>
              </a:lnSpc>
            </a:pPr>
            <a:r>
              <a:rPr lang="en-US" altLang="en-US" smtClean="0"/>
              <a:t>(like web search engines)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Transparent </a:t>
            </a:r>
          </a:p>
          <a:p>
            <a:pPr lvl="2">
              <a:lnSpc>
                <a:spcPct val="90000"/>
              </a:lnSpc>
            </a:pPr>
            <a:r>
              <a:rPr lang="en-US" altLang="en-US" smtClean="0"/>
              <a:t>(see all available terms)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Penetrable </a:t>
            </a:r>
          </a:p>
          <a:p>
            <a:pPr lvl="2">
              <a:lnSpc>
                <a:spcPct val="90000"/>
              </a:lnSpc>
            </a:pPr>
            <a:r>
              <a:rPr lang="en-US" altLang="en-US" smtClean="0"/>
              <a:t>(see suggested terms before the relevance feedback)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Which do you think worked best?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A65D9A1-61C4-4516-8113-13EEB2F299EB}" type="slidenum">
              <a:rPr lang="en-US" altLang="en-US" smtClean="0"/>
              <a:pPr/>
              <a:t>19</a:t>
            </a:fld>
            <a:endParaRPr lang="en-US" altLang="en-US" smtClean="0"/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Details of the User Study</a:t>
            </a:r>
            <a:r>
              <a:rPr lang="en-US" altLang="en-US" smtClean="0"/>
              <a:t/>
            </a:r>
            <a:br>
              <a:rPr lang="en-US" altLang="en-US" smtClean="0"/>
            </a:br>
            <a:r>
              <a:rPr lang="en-US" altLang="en-US" sz="2400" smtClean="0"/>
              <a:t>Koenemann &amp; Belkin 96</a:t>
            </a:r>
            <a:endParaRPr lang="en-US" altLang="en-US" smtClean="0"/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smtClean="0"/>
              <a:t>64 novice searchers</a:t>
            </a:r>
            <a:endParaRPr lang="en-US" altLang="en-US" smtClean="0"/>
          </a:p>
          <a:p>
            <a:pPr lvl="1"/>
            <a:r>
              <a:rPr lang="en-US" altLang="en-US" sz="1800" smtClean="0"/>
              <a:t>43 female, 21 male, native English speakers</a:t>
            </a:r>
          </a:p>
          <a:p>
            <a:r>
              <a:rPr lang="en-US" altLang="en-US" sz="2000" smtClean="0"/>
              <a:t>TREC test bed</a:t>
            </a:r>
            <a:endParaRPr lang="en-US" altLang="en-US" smtClean="0"/>
          </a:p>
          <a:p>
            <a:pPr lvl="1"/>
            <a:r>
              <a:rPr lang="en-US" altLang="en-US" sz="1800" smtClean="0"/>
              <a:t>Wall Street Journal subset</a:t>
            </a:r>
            <a:endParaRPr lang="en-US" altLang="en-US" smtClean="0"/>
          </a:p>
          <a:p>
            <a:r>
              <a:rPr lang="en-US" altLang="en-US" sz="2000" smtClean="0"/>
              <a:t>Two search topics</a:t>
            </a:r>
            <a:endParaRPr lang="en-US" altLang="en-US" smtClean="0"/>
          </a:p>
          <a:p>
            <a:pPr lvl="1"/>
            <a:r>
              <a:rPr lang="en-US" altLang="en-US" sz="1800" smtClean="0"/>
              <a:t>Automobile Recalls</a:t>
            </a:r>
          </a:p>
          <a:p>
            <a:pPr lvl="1"/>
            <a:r>
              <a:rPr lang="en-US" altLang="en-US" sz="1800" smtClean="0"/>
              <a:t>Tobacco Advertising and the Young</a:t>
            </a:r>
            <a:endParaRPr lang="en-US" altLang="en-US" smtClean="0"/>
          </a:p>
          <a:p>
            <a:r>
              <a:rPr lang="en-US" altLang="en-US" sz="2000" smtClean="0"/>
              <a:t>Relevance judgements from TREC and experimenter</a:t>
            </a:r>
          </a:p>
          <a:p>
            <a:r>
              <a:rPr lang="en-US" altLang="en-US" sz="2000" smtClean="0"/>
              <a:t>System was INQUERY (vector space with some bells and whistles)</a:t>
            </a:r>
          </a:p>
          <a:p>
            <a:r>
              <a:rPr lang="en-US" altLang="en-US" sz="2000" smtClean="0"/>
              <a:t>Goal was for users to keep modifying the query until they get one that gets high precision</a:t>
            </a:r>
          </a:p>
          <a:p>
            <a:pPr lvl="1">
              <a:lnSpc>
                <a:spcPct val="90000"/>
              </a:lnSpc>
            </a:pPr>
            <a:r>
              <a:rPr lang="en-US" altLang="en-US" sz="1800" smtClean="0"/>
              <a:t>They did </a:t>
            </a:r>
            <a:r>
              <a:rPr lang="en-US" altLang="en-US" sz="1800" i="1" smtClean="0"/>
              <a:t>not</a:t>
            </a:r>
            <a:r>
              <a:rPr lang="en-US" altLang="en-US" sz="1800" smtClean="0"/>
              <a:t> reweight query terms</a:t>
            </a:r>
          </a:p>
          <a:p>
            <a:pPr lvl="1">
              <a:lnSpc>
                <a:spcPct val="90000"/>
              </a:lnSpc>
            </a:pPr>
            <a:r>
              <a:rPr lang="en-US" altLang="en-US" sz="1800" smtClean="0"/>
              <a:t>Instead, only term expansion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286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1624DF9-B755-40AC-A0E9-C67EACF1AD03}" type="slidenum">
              <a:rPr lang="en-US" altLang="en-US" smtClean="0"/>
              <a:pPr/>
              <a:t>2</a:t>
            </a:fld>
            <a:endParaRPr lang="en-US" altLang="en-US" smtClean="0"/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1355" y="988089"/>
            <a:ext cx="8201381" cy="3862387"/>
          </a:xfrm>
        </p:spPr>
        <p:txBody>
          <a:bodyPr/>
          <a:lstStyle/>
          <a:p>
            <a:r>
              <a:rPr lang="en-US" altLang="en-US" sz="3200" dirty="0" smtClean="0"/>
              <a:t>Topics</a:t>
            </a:r>
          </a:p>
          <a:p>
            <a:pPr lvl="1"/>
            <a:r>
              <a:rPr lang="en-US" altLang="en-US" sz="2800" dirty="0" smtClean="0"/>
              <a:t>Query Expansion </a:t>
            </a:r>
          </a:p>
          <a:p>
            <a:pPr lvl="2"/>
            <a:r>
              <a:rPr lang="en-US" altLang="en-US" sz="2400" dirty="0" smtClean="0"/>
              <a:t>Thesaurus based</a:t>
            </a:r>
          </a:p>
          <a:p>
            <a:pPr lvl="2"/>
            <a:r>
              <a:rPr lang="en-US" altLang="en-US" sz="2400" dirty="0" smtClean="0"/>
              <a:t>Automatic global and local analysis</a:t>
            </a:r>
          </a:p>
          <a:p>
            <a:pPr lvl="1"/>
            <a:r>
              <a:rPr lang="en-US" altLang="en-US" sz="2800" dirty="0" smtClean="0"/>
              <a:t>Relevance Feedback via Query modification</a:t>
            </a:r>
          </a:p>
          <a:p>
            <a:pPr lvl="1"/>
            <a:r>
              <a:rPr lang="en-US" altLang="en-US" sz="2800" dirty="0" smtClean="0"/>
              <a:t>Information Filtering through Personalization</a:t>
            </a:r>
          </a:p>
          <a:p>
            <a:pPr lvl="2"/>
            <a:r>
              <a:rPr lang="en-US" altLang="en-US" sz="2400" dirty="0" smtClean="0"/>
              <a:t>Collaborative Filtering</a:t>
            </a:r>
          </a:p>
          <a:p>
            <a:pPr lvl="2"/>
            <a:r>
              <a:rPr lang="en-US" altLang="en-US" sz="2400" dirty="0" smtClean="0"/>
              <a:t>Content-Based Filtering</a:t>
            </a:r>
          </a:p>
          <a:p>
            <a:pPr lvl="2"/>
            <a:r>
              <a:rPr lang="en-US" altLang="en-US" sz="2400" dirty="0" smtClean="0"/>
              <a:t>Social Recommendation</a:t>
            </a:r>
          </a:p>
          <a:p>
            <a:pPr lvl="2"/>
            <a:r>
              <a:rPr lang="en-US" altLang="en-US" sz="2400" dirty="0" smtClean="0"/>
              <a:t>Interface Agents and Agents for Information Filtering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358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B23F859-7C8F-43A6-AD04-BBC6B88E6FE3}" type="slidenum">
              <a:rPr lang="en-US" altLang="en-US" smtClean="0"/>
              <a:pPr/>
              <a:t>20</a:t>
            </a:fld>
            <a:endParaRPr lang="en-US" altLang="en-US" smtClean="0"/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04875"/>
          </a:xfrm>
        </p:spPr>
        <p:txBody>
          <a:bodyPr/>
          <a:lstStyle/>
          <a:p>
            <a:r>
              <a:rPr lang="en-US" altLang="en-US" smtClean="0"/>
              <a:t>Experiment Results</a:t>
            </a:r>
            <a:r>
              <a:rPr lang="en-US" altLang="en-US" sz="2400" smtClean="0"/>
              <a:t/>
            </a:r>
            <a:br>
              <a:rPr lang="en-US" altLang="en-US" sz="2400" smtClean="0"/>
            </a:br>
            <a:r>
              <a:rPr lang="en-US" altLang="en-US" sz="2400" smtClean="0"/>
              <a:t> Koenemann &amp; Belkin 96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90650"/>
            <a:ext cx="7772400" cy="4429125"/>
          </a:xfrm>
        </p:spPr>
        <p:txBody>
          <a:bodyPr/>
          <a:lstStyle/>
          <a:p>
            <a:r>
              <a:rPr lang="en-US" altLang="en-US" smtClean="0"/>
              <a:t>Effectiveness Results</a:t>
            </a:r>
          </a:p>
          <a:p>
            <a:pPr lvl="1"/>
            <a:r>
              <a:rPr lang="en-US" altLang="en-US" smtClean="0"/>
              <a:t>Subjects with r.f. did 17-34% better performance than no r.f.</a:t>
            </a:r>
          </a:p>
          <a:p>
            <a:pPr lvl="1"/>
            <a:r>
              <a:rPr lang="en-US" altLang="en-US" smtClean="0"/>
              <a:t>Subjects with penetration case did 15% better as a group than those in opaque and transparent cases</a:t>
            </a:r>
          </a:p>
          <a:p>
            <a:r>
              <a:rPr lang="en-US" altLang="en-US" smtClean="0"/>
              <a:t>Behavior Results</a:t>
            </a:r>
          </a:p>
          <a:p>
            <a:pPr lvl="1"/>
            <a:r>
              <a:rPr lang="en-US" altLang="en-US" smtClean="0"/>
              <a:t>Search times approximately equal</a:t>
            </a:r>
          </a:p>
          <a:p>
            <a:pPr lvl="1"/>
            <a:r>
              <a:rPr lang="en-US" altLang="en-US" smtClean="0"/>
              <a:t>Precision increased in first few iterations </a:t>
            </a:r>
          </a:p>
          <a:p>
            <a:pPr lvl="1"/>
            <a:r>
              <a:rPr lang="en-US" altLang="en-US" smtClean="0"/>
              <a:t>Penetration case required fewer iterations to make a good query than transparent and opaque</a:t>
            </a:r>
          </a:p>
          <a:p>
            <a:pPr lvl="1"/>
            <a:r>
              <a:rPr lang="en-US" altLang="en-US" smtClean="0"/>
              <a:t>R.F. queries much longer</a:t>
            </a:r>
          </a:p>
          <a:p>
            <a:pPr lvl="2"/>
            <a:r>
              <a:rPr lang="en-US" altLang="en-US" smtClean="0"/>
              <a:t>but fewer terms in penetration case -- users were more selective about which terms were added in.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FF84F73-4928-4A3D-9697-439642261BEB}" type="slidenum">
              <a:rPr lang="en-US" altLang="en-US" smtClean="0"/>
              <a:pPr/>
              <a:t>21</a:t>
            </a:fld>
            <a:endParaRPr lang="en-US" altLang="en-US" smtClean="0"/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Relevance Feedback Summary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00150"/>
            <a:ext cx="7772400" cy="4972050"/>
          </a:xfrm>
        </p:spPr>
        <p:txBody>
          <a:bodyPr/>
          <a:lstStyle/>
          <a:p>
            <a:r>
              <a:rPr lang="en-US" altLang="en-US" smtClean="0"/>
              <a:t>Iterative query modification can improve precision and recall for a standing query</a:t>
            </a:r>
          </a:p>
          <a:p>
            <a:pPr lvl="1"/>
            <a:r>
              <a:rPr lang="en-US" altLang="en-US" smtClean="0"/>
              <a:t>TREC results using SMART have shown consistent improvement</a:t>
            </a:r>
          </a:p>
          <a:p>
            <a:pPr lvl="1"/>
            <a:r>
              <a:rPr lang="en-US" altLang="en-US" smtClean="0"/>
              <a:t>Effects of negative feedback are not always predictable</a:t>
            </a:r>
          </a:p>
          <a:p>
            <a:endParaRPr lang="en-US" altLang="en-US" sz="1000" smtClean="0"/>
          </a:p>
          <a:p>
            <a:r>
              <a:rPr lang="en-US" altLang="en-US" smtClean="0"/>
              <a:t>In at least one study, users were able to make good choices by seeing which terms were suggested for r.f. and selecting among them</a:t>
            </a:r>
          </a:p>
          <a:p>
            <a:pPr lvl="1"/>
            <a:r>
              <a:rPr lang="en-US" altLang="en-US" smtClean="0"/>
              <a:t>So … </a:t>
            </a:r>
            <a:r>
              <a:rPr lang="en-US" altLang="en-US" b="1" smtClean="0"/>
              <a:t>“more like this”</a:t>
            </a:r>
            <a:r>
              <a:rPr lang="en-US" altLang="en-US" smtClean="0"/>
              <a:t> can be useful!</a:t>
            </a:r>
          </a:p>
          <a:p>
            <a:pPr lvl="1"/>
            <a:endParaRPr lang="en-US" altLang="en-US" sz="1000" smtClean="0"/>
          </a:p>
          <a:p>
            <a:r>
              <a:rPr lang="en-US" altLang="en-US" smtClean="0"/>
              <a:t>Exercise: Which of the major Web search engines provide relevance feedback? Do a comparative evaluation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87E2B76-C9DC-49BC-94BC-1CB57351AF64}" type="slidenum">
              <a:rPr lang="en-US" altLang="en-US" smtClean="0"/>
              <a:pPr/>
              <a:t>22</a:t>
            </a:fld>
            <a:endParaRPr lang="en-US" altLang="en-US" smtClean="0"/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Pseudo Feedback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Use relevance feedback methods without explicit user input.</a:t>
            </a:r>
          </a:p>
          <a:p>
            <a:r>
              <a:rPr lang="en-US" altLang="en-US" smtClean="0"/>
              <a:t>Just </a:t>
            </a:r>
            <a:r>
              <a:rPr lang="en-US" altLang="en-US" b="0" smtClean="0"/>
              <a:t>assume</a:t>
            </a:r>
            <a:r>
              <a:rPr lang="en-US" altLang="en-US" smtClean="0"/>
              <a:t> the top </a:t>
            </a:r>
            <a:r>
              <a:rPr lang="en-US" altLang="en-US" i="1" smtClean="0"/>
              <a:t>m </a:t>
            </a:r>
            <a:r>
              <a:rPr lang="en-US" altLang="en-US" smtClean="0"/>
              <a:t>retrieved documents are relevant, and use them to reformulate the query.</a:t>
            </a:r>
          </a:p>
          <a:p>
            <a:r>
              <a:rPr lang="en-US" altLang="en-US" smtClean="0"/>
              <a:t>Allows for query expansion that includes terms that are correlated with the query terms.</a:t>
            </a:r>
          </a:p>
          <a:p>
            <a:r>
              <a:rPr lang="en-US" altLang="en-US" smtClean="0"/>
              <a:t>Found to improve performance on TREC competition ad-hoc retrieval task.</a:t>
            </a:r>
          </a:p>
          <a:p>
            <a:r>
              <a:rPr lang="en-US" altLang="en-US" smtClean="0"/>
              <a:t>Works even better if top documents must also satisfy additional Boolean constraints in order to be used in feedback.</a:t>
            </a:r>
          </a:p>
          <a:p>
            <a:pPr>
              <a:buFont typeface="Marlett" pitchFamily="2" charset="2"/>
              <a:buNone/>
            </a:pPr>
            <a:endParaRPr lang="en-US" altLang="en-US" smtClean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798D995-0D85-40E2-8A8B-68B5510A9CC0}" type="slidenum">
              <a:rPr lang="en-US" altLang="en-US" smtClean="0"/>
              <a:pPr/>
              <a:t>23</a:t>
            </a:fld>
            <a:endParaRPr lang="en-US" altLang="en-US" smtClean="0"/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>
          <a:xfrm>
            <a:off x="520700" y="304800"/>
            <a:ext cx="8204200" cy="584200"/>
          </a:xfrm>
        </p:spPr>
        <p:txBody>
          <a:bodyPr/>
          <a:lstStyle/>
          <a:p>
            <a:r>
              <a:rPr lang="en-US" altLang="en-US" sz="3200" smtClean="0"/>
              <a:t>Alternative Notions of Relevance Feedback</a:t>
            </a:r>
            <a:endParaRPr lang="en-US" altLang="en-US" smtClean="0"/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8300" y="1168400"/>
            <a:ext cx="8420100" cy="4953000"/>
          </a:xfrm>
        </p:spPr>
        <p:txBody>
          <a:bodyPr/>
          <a:lstStyle/>
          <a:p>
            <a:r>
              <a:rPr lang="en-US" altLang="en-US" smtClean="0"/>
              <a:t>With advent of WWW, many alternate notions have been proposed</a:t>
            </a:r>
          </a:p>
          <a:p>
            <a:pPr lvl="1"/>
            <a:r>
              <a:rPr lang="en-US" altLang="en-US" smtClean="0"/>
              <a:t>Find people “similar” to you.  Will you like what they like?</a:t>
            </a:r>
          </a:p>
          <a:p>
            <a:pPr lvl="1"/>
            <a:r>
              <a:rPr lang="en-US" altLang="en-US" smtClean="0"/>
              <a:t>Follow the users’ actions in the background.  Can this be used to predict what the user will want to see next?</a:t>
            </a:r>
          </a:p>
          <a:p>
            <a:pPr lvl="1"/>
            <a:r>
              <a:rPr lang="en-US" altLang="en-US" smtClean="0"/>
              <a:t>Follow what lots of people are doing.  Does this implicitly indicate what they think is good or not good?</a:t>
            </a:r>
          </a:p>
          <a:p>
            <a:r>
              <a:rPr lang="en-US" altLang="en-US" smtClean="0"/>
              <a:t>Several different criteria to consider:</a:t>
            </a:r>
          </a:p>
          <a:p>
            <a:pPr lvl="1"/>
            <a:r>
              <a:rPr lang="en-US" altLang="en-US" smtClean="0"/>
              <a:t>Implicit vs. Explicit judgements </a:t>
            </a:r>
          </a:p>
          <a:p>
            <a:pPr lvl="1"/>
            <a:r>
              <a:rPr lang="en-US" altLang="en-US" smtClean="0"/>
              <a:t>Individual vs. Group judgements</a:t>
            </a:r>
          </a:p>
          <a:p>
            <a:pPr lvl="1"/>
            <a:r>
              <a:rPr lang="en-US" altLang="en-US" smtClean="0"/>
              <a:t>Standing vs. Dynamic topics</a:t>
            </a:r>
          </a:p>
          <a:p>
            <a:pPr lvl="1"/>
            <a:r>
              <a:rPr lang="en-US" altLang="en-US" smtClean="0"/>
              <a:t>Similarity of the items being judged vs. similarity of the judges themselves</a:t>
            </a:r>
          </a:p>
          <a:p>
            <a:pPr lvl="1"/>
            <a:endParaRPr lang="en-US" altLang="en-US" smtClean="0"/>
          </a:p>
        </p:txBody>
      </p:sp>
    </p:spTree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4100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738E887-6FE1-4FBD-A8E6-1EFC4C9A559D}" type="slidenum">
              <a:rPr lang="en-US" altLang="en-US" smtClean="0"/>
              <a:pPr/>
              <a:t>24</a:t>
            </a:fld>
            <a:endParaRPr lang="en-US" altLang="en-US" smtClean="0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Collaborative Filtering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8775" y="1152525"/>
            <a:ext cx="8229600" cy="5019675"/>
          </a:xfrm>
        </p:spPr>
        <p:txBody>
          <a:bodyPr/>
          <a:lstStyle/>
          <a:p>
            <a:r>
              <a:rPr lang="en-US" altLang="en-US" sz="2000" smtClean="0"/>
              <a:t>“Social Learning”</a:t>
            </a:r>
          </a:p>
          <a:p>
            <a:pPr lvl="1"/>
            <a:r>
              <a:rPr lang="en-US" altLang="en-US" sz="1600" smtClean="0"/>
              <a:t>idea is to give recommendations to a user based on the “ratings” of objects by other users</a:t>
            </a:r>
          </a:p>
          <a:p>
            <a:pPr lvl="1"/>
            <a:r>
              <a:rPr lang="en-US" altLang="en-US" sz="1600" smtClean="0"/>
              <a:t>usually assumes that features in the data are similar objects (e.g., Web pages, music, movies, etc.)</a:t>
            </a:r>
          </a:p>
          <a:p>
            <a:pPr lvl="1"/>
            <a:r>
              <a:rPr lang="en-US" altLang="en-US" sz="1600" smtClean="0"/>
              <a:t>usually requires “explicit” ratings of objects by users based on a rating scale</a:t>
            </a:r>
          </a:p>
          <a:p>
            <a:pPr lvl="1"/>
            <a:r>
              <a:rPr lang="en-US" altLang="en-US" sz="1600" smtClean="0"/>
              <a:t>there have been some attempts to obtain ratings implicitly based on user behavior (mixed results; problem is that implicit ratings are often binary)</a:t>
            </a:r>
            <a:endParaRPr lang="en-US" altLang="en-US" sz="1800" smtClean="0"/>
          </a:p>
        </p:txBody>
      </p:sp>
      <p:sp>
        <p:nvSpPr>
          <p:cNvPr id="479237" name="Text Box 5"/>
          <p:cNvSpPr txBox="1">
            <a:spLocks noChangeArrowheads="1"/>
          </p:cNvSpPr>
          <p:nvPr/>
        </p:nvSpPr>
        <p:spPr bwMode="auto">
          <a:xfrm>
            <a:off x="2605088" y="5849938"/>
            <a:ext cx="4068762" cy="406400"/>
          </a:xfrm>
          <a:prstGeom prst="rect">
            <a:avLst/>
          </a:prstGeom>
          <a:solidFill>
            <a:srgbClr val="FFD7A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/>
              <a:t>Will Karen like “Independence Day?”</a:t>
            </a:r>
          </a:p>
        </p:txBody>
      </p:sp>
      <p:graphicFrame>
        <p:nvGraphicFramePr>
          <p:cNvPr id="4098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1720850" y="3373438"/>
          <a:ext cx="5661025" cy="2266950"/>
        </p:xfrm>
        <a:graphic>
          <a:graphicData uri="http://schemas.openxmlformats.org/presentationml/2006/ole">
            <p:oleObj spid="_x0000_s4109" name="Worksheet" r:id="rId4" imgW="4914720" imgH="1964880" progId="Excel.Sheet.8">
              <p:embed/>
            </p:oleObj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225C929-8935-4FD0-8147-5CC24876A2D7}" type="slidenum">
              <a:rPr lang="en-US" altLang="en-US" smtClean="0"/>
              <a:pPr/>
              <a:t>25</a:t>
            </a:fld>
            <a:endParaRPr lang="en-US" altLang="en-US" smtClean="0"/>
          </a:p>
        </p:txBody>
      </p:sp>
      <p:pic>
        <p:nvPicPr>
          <p:cNvPr id="3994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lum bright="-6000" contrast="18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52688" y="269875"/>
            <a:ext cx="6405562" cy="6391275"/>
          </a:xfrm>
          <a:noFill/>
        </p:spPr>
      </p:pic>
      <p:sp>
        <p:nvSpPr>
          <p:cNvPr id="3994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2190750"/>
            <a:ext cx="2382838" cy="1143000"/>
          </a:xfrm>
        </p:spPr>
        <p:txBody>
          <a:bodyPr/>
          <a:lstStyle/>
          <a:p>
            <a:r>
              <a:rPr lang="en-US" altLang="en-US" sz="1800" smtClean="0"/>
              <a:t>Collaborative Recommender Systems</a:t>
            </a:r>
          </a:p>
        </p:txBody>
      </p:sp>
      <p:sp>
        <p:nvSpPr>
          <p:cNvPr id="39942" name="Oval 4"/>
          <p:cNvSpPr>
            <a:spLocks noChangeArrowheads="1"/>
          </p:cNvSpPr>
          <p:nvPr/>
        </p:nvSpPr>
        <p:spPr bwMode="auto">
          <a:xfrm>
            <a:off x="3736975" y="1452563"/>
            <a:ext cx="4024313" cy="339725"/>
          </a:xfrm>
          <a:prstGeom prst="ellipse">
            <a:avLst/>
          </a:prstGeom>
          <a:noFill/>
          <a:ln w="9525" algn="ctr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9943" name="Oval 5"/>
          <p:cNvSpPr>
            <a:spLocks noChangeArrowheads="1"/>
          </p:cNvSpPr>
          <p:nvPr/>
        </p:nvSpPr>
        <p:spPr bwMode="auto">
          <a:xfrm>
            <a:off x="4392613" y="211138"/>
            <a:ext cx="960437" cy="466725"/>
          </a:xfrm>
          <a:prstGeom prst="ellipse">
            <a:avLst/>
          </a:prstGeom>
          <a:noFill/>
          <a:ln w="9525" algn="ctr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409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AD9F5A4-CBB7-4FD2-886F-50750CDA23F1}" type="slidenum">
              <a:rPr lang="en-US" altLang="en-US" smtClean="0"/>
              <a:pPr/>
              <a:t>26</a:t>
            </a:fld>
            <a:endParaRPr lang="en-US" altLang="en-US" smtClean="0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>
          <a:xfrm>
            <a:off x="706438" y="311150"/>
            <a:ext cx="7413625" cy="312738"/>
          </a:xfrm>
        </p:spPr>
        <p:txBody>
          <a:bodyPr/>
          <a:lstStyle/>
          <a:p>
            <a:r>
              <a:rPr lang="en-US" altLang="en-US" sz="2400" smtClean="0"/>
              <a:t>Collaborative Recommender Systems</a:t>
            </a:r>
          </a:p>
        </p:txBody>
      </p:sp>
      <p:pic>
        <p:nvPicPr>
          <p:cNvPr id="4096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1463" y="1031875"/>
            <a:ext cx="7346950" cy="5421313"/>
          </a:xfrm>
          <a:noFill/>
        </p:spPr>
      </p:pic>
      <p:sp>
        <p:nvSpPr>
          <p:cNvPr id="40966" name="AutoShape 4"/>
          <p:cNvSpPr>
            <a:spLocks noChangeArrowheads="1"/>
          </p:cNvSpPr>
          <p:nvPr/>
        </p:nvSpPr>
        <p:spPr bwMode="auto">
          <a:xfrm>
            <a:off x="360363" y="5824538"/>
            <a:ext cx="674687" cy="179387"/>
          </a:xfrm>
          <a:prstGeom prst="rightArrow">
            <a:avLst>
              <a:gd name="adj1" fmla="val 50000"/>
              <a:gd name="adj2" fmla="val 94027"/>
            </a:avLst>
          </a:prstGeom>
          <a:solidFill>
            <a:srgbClr val="CC33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0967" name="Oval 5"/>
          <p:cNvSpPr>
            <a:spLocks noChangeArrowheads="1"/>
          </p:cNvSpPr>
          <p:nvPr/>
        </p:nvSpPr>
        <p:spPr bwMode="auto">
          <a:xfrm>
            <a:off x="1133475" y="5280025"/>
            <a:ext cx="4835525" cy="1381125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419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109CD2A-8A94-4AB5-BD78-E0E0CDE0B7B0}" type="slidenum">
              <a:rPr lang="en-US" altLang="en-US" smtClean="0"/>
              <a:pPr/>
              <a:t>27</a:t>
            </a:fld>
            <a:endParaRPr lang="en-US" altLang="en-US" smtClean="0"/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8438" t="14583" r="14063" b="13281"/>
          <a:stretch>
            <a:fillRect/>
          </a:stretch>
        </p:blipFill>
        <p:spPr bwMode="auto">
          <a:xfrm>
            <a:off x="2581275" y="292100"/>
            <a:ext cx="6124575" cy="614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Rectangle 3"/>
          <p:cNvSpPr>
            <a:spLocks noChangeArrowheads="1"/>
          </p:cNvSpPr>
          <p:nvPr/>
        </p:nvSpPr>
        <p:spPr bwMode="auto">
          <a:xfrm>
            <a:off x="258763" y="2262188"/>
            <a:ext cx="2522537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US" altLang="en-US" sz="2400" b="1">
                <a:solidFill>
                  <a:schemeClr val="tx2"/>
                </a:solidFill>
                <a:latin typeface="Arial" charset="0"/>
              </a:rPr>
              <a:t>Collaborative Recommender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430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792E118-A433-4973-980D-5CDEF0853E0E}" type="slidenum">
              <a:rPr lang="en-US" altLang="en-US" smtClean="0"/>
              <a:pPr/>
              <a:t>28</a:t>
            </a:fld>
            <a:endParaRPr lang="en-US" altLang="en-US" smtClean="0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>
          <a:xfrm>
            <a:off x="347663" y="381000"/>
            <a:ext cx="8339137" cy="698500"/>
          </a:xfrm>
        </p:spPr>
        <p:txBody>
          <a:bodyPr/>
          <a:lstStyle/>
          <a:p>
            <a:r>
              <a:rPr lang="en-US" altLang="en-US" sz="2800" smtClean="0"/>
              <a:t>Collaborative Filtering: Nearest-Neighbor Strategy</a:t>
            </a:r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1963" y="1446213"/>
            <a:ext cx="8172450" cy="4725987"/>
          </a:xfrm>
        </p:spPr>
        <p:txBody>
          <a:bodyPr/>
          <a:lstStyle/>
          <a:p>
            <a:r>
              <a:rPr lang="en-US" altLang="en-US" sz="2100" smtClean="0"/>
              <a:t>Basic Idea: </a:t>
            </a:r>
          </a:p>
          <a:p>
            <a:pPr lvl="1"/>
            <a:r>
              <a:rPr lang="en-US" altLang="en-US" sz="1900" smtClean="0"/>
              <a:t>find other users that are most similar preferences or tastes to the target user </a:t>
            </a:r>
          </a:p>
          <a:p>
            <a:pPr lvl="1"/>
            <a:r>
              <a:rPr lang="en-US" altLang="en-US" sz="1900" smtClean="0"/>
              <a:t>Need a metric to compute similarities among users (usually based on their ratings of items)</a:t>
            </a:r>
          </a:p>
          <a:p>
            <a:r>
              <a:rPr lang="en-US" altLang="en-US" sz="2100" smtClean="0"/>
              <a:t>Pearson Correlation</a:t>
            </a:r>
          </a:p>
          <a:p>
            <a:pPr lvl="1"/>
            <a:r>
              <a:rPr lang="en-US" altLang="en-US" sz="1600" smtClean="0"/>
              <a:t>weight by degree of correlation between user U and user J</a:t>
            </a:r>
          </a:p>
          <a:p>
            <a:pPr lvl="1"/>
            <a:endParaRPr lang="en-US" altLang="en-US" sz="1600" smtClean="0"/>
          </a:p>
          <a:p>
            <a:pPr lvl="1"/>
            <a:endParaRPr lang="en-US" altLang="en-US" sz="1600" smtClean="0"/>
          </a:p>
          <a:p>
            <a:pPr lvl="1"/>
            <a:endParaRPr lang="en-US" altLang="en-US" sz="1600" smtClean="0"/>
          </a:p>
          <a:p>
            <a:pPr lvl="1"/>
            <a:endParaRPr lang="en-US" altLang="en-US" sz="1800" smtClean="0"/>
          </a:p>
          <a:p>
            <a:pPr lvl="1"/>
            <a:endParaRPr lang="en-US" altLang="en-US" sz="1800" smtClean="0"/>
          </a:p>
          <a:p>
            <a:pPr lvl="1"/>
            <a:r>
              <a:rPr lang="en-US" altLang="en-US" sz="1600" smtClean="0"/>
              <a:t>1 means very similar, 0 means no correlation, -1 means</a:t>
            </a:r>
            <a:r>
              <a:rPr lang="en-US" altLang="en-US" sz="1400" smtClean="0"/>
              <a:t> </a:t>
            </a:r>
            <a:r>
              <a:rPr lang="en-US" altLang="en-US" sz="1600" smtClean="0"/>
              <a:t>dissimilar</a:t>
            </a:r>
          </a:p>
          <a:p>
            <a:pPr lvl="1"/>
            <a:endParaRPr lang="en-US" altLang="en-US" sz="900" smtClean="0"/>
          </a:p>
        </p:txBody>
      </p:sp>
      <p:sp>
        <p:nvSpPr>
          <p:cNvPr id="43014" name="Oval 4"/>
          <p:cNvSpPr>
            <a:spLocks noChangeArrowheads="1"/>
          </p:cNvSpPr>
          <p:nvPr/>
        </p:nvSpPr>
        <p:spPr bwMode="auto">
          <a:xfrm>
            <a:off x="4456113" y="3756025"/>
            <a:ext cx="481012" cy="482600"/>
          </a:xfrm>
          <a:prstGeom prst="ellipse">
            <a:avLst/>
          </a:prstGeom>
          <a:noFill/>
          <a:ln w="127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3015" name="Text Box 5"/>
          <p:cNvSpPr txBox="1">
            <a:spLocks noChangeArrowheads="1"/>
          </p:cNvSpPr>
          <p:nvPr/>
        </p:nvSpPr>
        <p:spPr bwMode="auto">
          <a:xfrm>
            <a:off x="6310313" y="4110038"/>
            <a:ext cx="2035175" cy="530225"/>
          </a:xfrm>
          <a:prstGeom prst="rect">
            <a:avLst/>
          </a:prstGeom>
          <a:noFill/>
          <a:ln w="127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b="1"/>
              <a:t>Average rating of user J</a:t>
            </a:r>
          </a:p>
          <a:p>
            <a:pPr algn="l"/>
            <a:r>
              <a:rPr lang="en-US" altLang="en-US" b="1"/>
              <a:t>on all items.</a:t>
            </a:r>
          </a:p>
        </p:txBody>
      </p:sp>
      <p:cxnSp>
        <p:nvCxnSpPr>
          <p:cNvPr id="43016" name="AutoShape 6"/>
          <p:cNvCxnSpPr>
            <a:cxnSpLocks noChangeShapeType="1"/>
            <a:stCxn id="43015" idx="1"/>
            <a:endCxn id="43014" idx="6"/>
          </p:cNvCxnSpPr>
          <p:nvPr/>
        </p:nvCxnSpPr>
        <p:spPr bwMode="auto">
          <a:xfrm rot="10800000">
            <a:off x="4937125" y="3997325"/>
            <a:ext cx="1373188" cy="377825"/>
          </a:xfrm>
          <a:prstGeom prst="bentConnector3">
            <a:avLst>
              <a:gd name="adj1" fmla="val 49944"/>
            </a:avLst>
          </a:prstGeom>
          <a:noFill/>
          <a:ln w="127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43017" name="Picture 7" descr="pears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3756025"/>
            <a:ext cx="3960813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5124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E7733D1-B344-4436-934B-ECEEB987FEC1}" type="slidenum">
              <a:rPr lang="en-US" altLang="en-US" smtClean="0"/>
              <a:pPr/>
              <a:t>29</a:t>
            </a:fld>
            <a:endParaRPr lang="en-US" altLang="en-US" smtClean="0"/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825500"/>
          </a:xfrm>
        </p:spPr>
        <p:txBody>
          <a:bodyPr/>
          <a:lstStyle/>
          <a:p>
            <a:r>
              <a:rPr lang="en-US" altLang="en-US" sz="3200" smtClean="0"/>
              <a:t>Collaborative Filtering: Making Predictions</a:t>
            </a:r>
            <a:endParaRPr lang="en-US" altLang="en-US" sz="3200" smtClean="0">
              <a:solidFill>
                <a:srgbClr val="9933FF"/>
              </a:solidFill>
            </a:endParaRP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7838" y="1303338"/>
            <a:ext cx="7908925" cy="4868862"/>
          </a:xfrm>
        </p:spPr>
        <p:txBody>
          <a:bodyPr/>
          <a:lstStyle/>
          <a:p>
            <a:r>
              <a:rPr lang="en-US" altLang="en-US" sz="2000" smtClean="0"/>
              <a:t>When generating predictions from the nearest neighbors, neighbors can be weighted based on their distance to the target user</a:t>
            </a:r>
          </a:p>
          <a:p>
            <a:r>
              <a:rPr lang="en-US" altLang="en-US" sz="2000" smtClean="0"/>
              <a:t>To generate predictions for a target user </a:t>
            </a:r>
            <a:r>
              <a:rPr lang="en-US" altLang="en-US" sz="2000" i="1" smtClean="0"/>
              <a:t>a</a:t>
            </a:r>
            <a:r>
              <a:rPr lang="en-US" altLang="en-US" sz="2000" smtClean="0"/>
              <a:t> on an item </a:t>
            </a:r>
            <a:r>
              <a:rPr lang="en-US" altLang="en-US" sz="2000" i="1" smtClean="0"/>
              <a:t>i</a:t>
            </a:r>
            <a:r>
              <a:rPr lang="en-US" altLang="en-US" sz="2000" smtClean="0"/>
              <a:t>:</a:t>
            </a:r>
          </a:p>
          <a:p>
            <a:endParaRPr lang="en-US" altLang="en-US" sz="2000" smtClean="0"/>
          </a:p>
          <a:p>
            <a:endParaRPr lang="en-US" altLang="en-US" sz="2000" smtClean="0"/>
          </a:p>
          <a:p>
            <a:endParaRPr lang="en-US" altLang="en-US" sz="2000" smtClean="0"/>
          </a:p>
          <a:p>
            <a:endParaRPr lang="en-US" altLang="en-US" sz="2000" smtClean="0"/>
          </a:p>
          <a:p>
            <a:pPr lvl="1"/>
            <a:r>
              <a:rPr lang="en-US" altLang="en-US" i="1" smtClean="0"/>
              <a:t>r</a:t>
            </a:r>
            <a:r>
              <a:rPr lang="en-US" altLang="en-US" i="1" baseline="-25000" smtClean="0"/>
              <a:t>a  </a:t>
            </a:r>
            <a:r>
              <a:rPr lang="en-US" altLang="en-US" smtClean="0"/>
              <a:t>= mean rating for user </a:t>
            </a:r>
            <a:r>
              <a:rPr lang="en-US" altLang="en-US" i="1" smtClean="0"/>
              <a:t>a</a:t>
            </a:r>
          </a:p>
          <a:p>
            <a:pPr lvl="1"/>
            <a:r>
              <a:rPr lang="en-US" altLang="en-US" i="1" smtClean="0"/>
              <a:t>u</a:t>
            </a:r>
            <a:r>
              <a:rPr lang="en-US" altLang="en-US" i="1" baseline="-25000" smtClean="0"/>
              <a:t>1</a:t>
            </a:r>
            <a:r>
              <a:rPr lang="en-US" altLang="en-US" i="1" smtClean="0"/>
              <a:t>, …, u</a:t>
            </a:r>
            <a:r>
              <a:rPr lang="en-US" altLang="en-US" i="1" baseline="-25000" smtClean="0"/>
              <a:t>k</a:t>
            </a:r>
            <a:r>
              <a:rPr lang="en-US" altLang="en-US" i="1" smtClean="0"/>
              <a:t> </a:t>
            </a:r>
            <a:r>
              <a:rPr lang="en-US" altLang="en-US" smtClean="0"/>
              <a:t>are the </a:t>
            </a:r>
            <a:r>
              <a:rPr lang="en-US" altLang="en-US" i="1" smtClean="0"/>
              <a:t>k</a:t>
            </a:r>
            <a:r>
              <a:rPr lang="en-US" altLang="en-US" smtClean="0"/>
              <a:t>-nearest-neighbors to</a:t>
            </a:r>
            <a:r>
              <a:rPr lang="en-US" altLang="en-US" i="1" smtClean="0"/>
              <a:t> a</a:t>
            </a:r>
          </a:p>
          <a:p>
            <a:pPr lvl="1"/>
            <a:r>
              <a:rPr lang="en-US" altLang="en-US" i="1" smtClean="0"/>
              <a:t>r</a:t>
            </a:r>
            <a:r>
              <a:rPr lang="en-US" altLang="en-US" i="1" baseline="-25000" smtClean="0"/>
              <a:t>u,i</a:t>
            </a:r>
            <a:r>
              <a:rPr lang="en-US" altLang="en-US" smtClean="0"/>
              <a:t> = rating of user u on item </a:t>
            </a:r>
            <a:r>
              <a:rPr lang="en-US" altLang="en-US" i="1" smtClean="0"/>
              <a:t>I</a:t>
            </a:r>
          </a:p>
          <a:p>
            <a:pPr lvl="1"/>
            <a:r>
              <a:rPr lang="en-US" altLang="en-US" i="1" smtClean="0"/>
              <a:t>sim</a:t>
            </a:r>
            <a:r>
              <a:rPr lang="en-US" altLang="en-US" smtClean="0"/>
              <a:t>(</a:t>
            </a:r>
            <a:r>
              <a:rPr lang="en-US" altLang="en-US" i="1" smtClean="0"/>
              <a:t>a,u</a:t>
            </a:r>
            <a:r>
              <a:rPr lang="en-US" altLang="en-US" smtClean="0"/>
              <a:t>)</a:t>
            </a:r>
            <a:r>
              <a:rPr lang="en-US" altLang="en-US" i="1" smtClean="0"/>
              <a:t> = </a:t>
            </a:r>
            <a:r>
              <a:rPr lang="en-US" altLang="en-US" smtClean="0"/>
              <a:t>Pearson correlation between</a:t>
            </a:r>
            <a:r>
              <a:rPr lang="en-US" altLang="en-US" i="1" smtClean="0"/>
              <a:t> a </a:t>
            </a:r>
            <a:r>
              <a:rPr lang="en-US" altLang="en-US" smtClean="0"/>
              <a:t>and </a:t>
            </a:r>
            <a:r>
              <a:rPr lang="en-US" altLang="en-US" i="1" smtClean="0"/>
              <a:t>u</a:t>
            </a:r>
          </a:p>
          <a:p>
            <a:pPr lvl="1"/>
            <a:endParaRPr lang="en-US" altLang="en-US" sz="1200" i="1" smtClean="0"/>
          </a:p>
          <a:p>
            <a:r>
              <a:rPr lang="en-US" altLang="en-US" sz="1800" smtClean="0"/>
              <a:t>This is a weighted average of deviations from the neighbors’ mean ratings (and closer neighbors count more)</a:t>
            </a:r>
          </a:p>
        </p:txBody>
      </p:sp>
      <p:graphicFrame>
        <p:nvGraphicFramePr>
          <p:cNvPr id="5122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2325688" y="2546350"/>
          <a:ext cx="4275137" cy="1147763"/>
        </p:xfrm>
        <a:graphic>
          <a:graphicData uri="http://schemas.openxmlformats.org/presentationml/2006/ole">
            <p:oleObj spid="_x0000_s5133" name="Equation" r:id="rId4" imgW="2171700" imgH="558800" progId="Equation.3">
              <p:embed/>
            </p:oleObj>
          </a:graphicData>
        </a:graphic>
      </p:graphicFrame>
      <p:sp>
        <p:nvSpPr>
          <p:cNvPr id="5127" name="Line 5"/>
          <p:cNvSpPr>
            <a:spLocks noChangeShapeType="1"/>
          </p:cNvSpPr>
          <p:nvPr/>
        </p:nvSpPr>
        <p:spPr bwMode="auto">
          <a:xfrm>
            <a:off x="1314450" y="3905250"/>
            <a:ext cx="107950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563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FC1DD54-369A-4ADB-86A4-FDC760CA7952}" type="slidenum">
              <a:rPr lang="en-US" altLang="en-US" smtClean="0"/>
              <a:pPr/>
              <a:t>3</a:t>
            </a:fld>
            <a:endParaRPr lang="en-US" altLang="en-US" smtClean="0"/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Thesaurus-Based Query Expansion</a:t>
            </a:r>
          </a:p>
        </p:txBody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89025"/>
            <a:ext cx="7772400" cy="5083175"/>
          </a:xfrm>
        </p:spPr>
        <p:txBody>
          <a:bodyPr/>
          <a:lstStyle/>
          <a:p>
            <a:r>
              <a:rPr lang="en-US" altLang="en-US" sz="2000" smtClean="0"/>
              <a:t>For each term, </a:t>
            </a:r>
            <a:r>
              <a:rPr lang="en-US" altLang="en-US" sz="2000" i="1" smtClean="0"/>
              <a:t>t</a:t>
            </a:r>
            <a:r>
              <a:rPr lang="en-US" altLang="en-US" sz="2000" smtClean="0"/>
              <a:t>, in a query, expand the query with synonyms and related words of </a:t>
            </a:r>
            <a:r>
              <a:rPr lang="en-US" altLang="en-US" sz="2000" i="1" smtClean="0"/>
              <a:t>t</a:t>
            </a:r>
            <a:r>
              <a:rPr lang="en-US" altLang="en-US" sz="2000" smtClean="0"/>
              <a:t> from the thesaurus.</a:t>
            </a:r>
          </a:p>
          <a:p>
            <a:r>
              <a:rPr lang="en-US" altLang="en-US" sz="2000" smtClean="0"/>
              <a:t>May weight added terms less than original query terms.</a:t>
            </a:r>
          </a:p>
          <a:p>
            <a:r>
              <a:rPr lang="en-US" altLang="en-US" sz="2000" smtClean="0"/>
              <a:t>Generally increases recall.</a:t>
            </a:r>
          </a:p>
          <a:p>
            <a:r>
              <a:rPr lang="en-US" altLang="en-US" sz="2000" smtClean="0"/>
              <a:t>May significantly decrease precision, particularly with ambiguous terms.</a:t>
            </a:r>
          </a:p>
          <a:p>
            <a:pPr lvl="1"/>
            <a:r>
              <a:rPr lang="en-US" altLang="en-US" sz="1800" smtClean="0"/>
              <a:t>“interest rate” </a:t>
            </a:r>
            <a:r>
              <a:rPr lang="en-US" altLang="en-US" sz="1800" smtClean="0">
                <a:sym typeface="Symbol" pitchFamily="18" charset="2"/>
              </a:rPr>
              <a:t> “interest rate fascinate evaluate”</a:t>
            </a:r>
          </a:p>
          <a:p>
            <a:r>
              <a:rPr lang="en-US" altLang="en-US" smtClean="0">
                <a:solidFill>
                  <a:srgbClr val="CC3300"/>
                </a:solidFill>
                <a:sym typeface="Symbol" pitchFamily="18" charset="2"/>
              </a:rPr>
              <a:t>WordNet</a:t>
            </a:r>
          </a:p>
          <a:p>
            <a:pPr lvl="1"/>
            <a:r>
              <a:rPr lang="en-US" altLang="en-US" sz="1800" smtClean="0"/>
              <a:t>A more detailed database of semantic relationships between English words.</a:t>
            </a:r>
          </a:p>
          <a:p>
            <a:pPr lvl="1"/>
            <a:r>
              <a:rPr lang="en-US" altLang="en-US" sz="1800" smtClean="0"/>
              <a:t>Developed by famous cognitive psychologist George Miller and a team at Princeton University.</a:t>
            </a:r>
          </a:p>
          <a:p>
            <a:pPr lvl="1"/>
            <a:r>
              <a:rPr lang="en-US" altLang="en-US" sz="1800" smtClean="0"/>
              <a:t>About 144,000 English words.</a:t>
            </a:r>
          </a:p>
          <a:p>
            <a:pPr lvl="1"/>
            <a:r>
              <a:rPr lang="en-US" altLang="en-US" sz="1800" smtClean="0"/>
              <a:t>Nouns, adjectives, verbs, and adverbs grouped into about 109,000 synonym sets called </a:t>
            </a:r>
            <a:r>
              <a:rPr lang="en-US" altLang="en-US" sz="1800" i="1" smtClean="0"/>
              <a:t>synsets</a:t>
            </a:r>
            <a:r>
              <a:rPr lang="en-US" altLang="en-US" sz="1800" smtClean="0"/>
              <a:t>.</a:t>
            </a:r>
          </a:p>
          <a:p>
            <a:endParaRPr lang="en-US" altLang="en-US" sz="2000" smtClean="0">
              <a:sym typeface="Symbol" pitchFamily="18" charset="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19456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614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56C0B8A-4631-4F1A-BE44-C4EF8874298C}" type="slidenum">
              <a:rPr lang="en-US" altLang="en-US" smtClean="0"/>
              <a:pPr/>
              <a:t>30</a:t>
            </a:fld>
            <a:endParaRPr lang="en-US" altLang="en-US" smtClean="0"/>
          </a:p>
        </p:txBody>
      </p:sp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6700"/>
            <a:ext cx="8229600" cy="523875"/>
          </a:xfrm>
        </p:spPr>
        <p:txBody>
          <a:bodyPr/>
          <a:lstStyle/>
          <a:p>
            <a:r>
              <a:rPr lang="en-US" altLang="en-US" smtClean="0"/>
              <a:t>Distance or Similarity Measures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7924800" cy="5143500"/>
          </a:xfrm>
        </p:spPr>
        <p:txBody>
          <a:bodyPr/>
          <a:lstStyle/>
          <a:p>
            <a:r>
              <a:rPr lang="en-US" altLang="en-US" sz="2200" smtClean="0"/>
              <a:t>Pearson Correlation</a:t>
            </a:r>
          </a:p>
          <a:p>
            <a:pPr lvl="1"/>
            <a:r>
              <a:rPr lang="en-US" altLang="en-US" sz="1800" smtClean="0"/>
              <a:t>Works well in case of user ratings (where there is at least a range of 1-5)</a:t>
            </a:r>
          </a:p>
          <a:p>
            <a:pPr lvl="1"/>
            <a:r>
              <a:rPr lang="en-US" altLang="en-US" sz="1800" smtClean="0"/>
              <a:t>Not always possible (in some situations we may only have implicit binary values, e.g., whether a user did or did not select a document)</a:t>
            </a:r>
          </a:p>
          <a:p>
            <a:pPr lvl="1"/>
            <a:r>
              <a:rPr lang="en-US" altLang="en-US" sz="1800" smtClean="0"/>
              <a:t>Alternatively, a variety of distance or similarity measures can be used</a:t>
            </a:r>
          </a:p>
          <a:p>
            <a:pPr lvl="1"/>
            <a:endParaRPr lang="en-US" altLang="en-US" sz="800" smtClean="0"/>
          </a:p>
          <a:p>
            <a:r>
              <a:rPr lang="en-US" altLang="en-US" sz="2200" smtClean="0"/>
              <a:t>Common Distance Measures:</a:t>
            </a:r>
          </a:p>
          <a:p>
            <a:endParaRPr lang="en-US" altLang="en-US" sz="1800" smtClean="0"/>
          </a:p>
          <a:p>
            <a:pPr lvl="1"/>
            <a:r>
              <a:rPr lang="en-US" altLang="en-US" sz="1800" smtClean="0"/>
              <a:t>Manhattan distance:</a:t>
            </a:r>
          </a:p>
          <a:p>
            <a:pPr lvl="1"/>
            <a:endParaRPr lang="en-US" altLang="en-US" sz="1400" smtClean="0"/>
          </a:p>
          <a:p>
            <a:pPr lvl="1"/>
            <a:endParaRPr lang="en-US" altLang="en-US" sz="1800" smtClean="0"/>
          </a:p>
          <a:p>
            <a:pPr lvl="1"/>
            <a:r>
              <a:rPr lang="en-US" altLang="en-US" sz="1800" smtClean="0"/>
              <a:t>Euclidean distance:</a:t>
            </a:r>
          </a:p>
          <a:p>
            <a:pPr lvl="1"/>
            <a:endParaRPr lang="en-US" altLang="en-US" sz="2800" smtClean="0"/>
          </a:p>
          <a:p>
            <a:pPr lvl="1"/>
            <a:r>
              <a:rPr lang="en-US" altLang="en-US" sz="1800" smtClean="0"/>
              <a:t>Cosine similarity:</a:t>
            </a:r>
            <a:endParaRPr lang="en-US" altLang="en-US" smtClean="0"/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/>
        </p:nvGraphicFramePr>
        <p:xfrm>
          <a:off x="1373188" y="5648325"/>
          <a:ext cx="2767012" cy="309563"/>
        </p:xfrm>
        <a:graphic>
          <a:graphicData uri="http://schemas.openxmlformats.org/presentationml/2006/ole">
            <p:oleObj spid="_x0000_s6161" name="Equation" r:id="rId4" imgW="2373870" imgH="266584" progId="">
              <p:embed/>
            </p:oleObj>
          </a:graphicData>
        </a:graphic>
      </p:graphicFrame>
      <p:pic>
        <p:nvPicPr>
          <p:cNvPr id="6151" name="Picture 5" descr="cosine-si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350" y="5143500"/>
            <a:ext cx="2986088" cy="1149350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6" descr="euclidea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4267200"/>
            <a:ext cx="4673600" cy="546100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7" descr="manhatta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455988"/>
            <a:ext cx="5021263" cy="398462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8" descr="X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811463"/>
            <a:ext cx="1974850" cy="382587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9" descr="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925" y="2800350"/>
            <a:ext cx="1974850" cy="385763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440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F925207-BAC0-44C6-B81B-5D4470886EE0}" type="slidenum">
              <a:rPr lang="en-US" altLang="en-US" smtClean="0"/>
              <a:pPr/>
              <a:t>31</a:t>
            </a:fld>
            <a:endParaRPr lang="en-US" altLang="en-US" smtClean="0"/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 Collaborative System</a:t>
            </a:r>
          </a:p>
        </p:txBody>
      </p:sp>
      <p:graphicFrame>
        <p:nvGraphicFramePr>
          <p:cNvPr id="604163" name="Group 3"/>
          <p:cNvGraphicFramePr>
            <a:graphicFrameLocks noGrp="1"/>
          </p:cNvGraphicFramePr>
          <p:nvPr/>
        </p:nvGraphicFramePr>
        <p:xfrm>
          <a:off x="457200" y="1752600"/>
          <a:ext cx="8382000" cy="3074989"/>
        </p:xfrm>
        <a:graphic>
          <a:graphicData uri="http://schemas.openxmlformats.org/drawingml/2006/table">
            <a:tbl>
              <a:tblPr/>
              <a:tblGrid>
                <a:gridCol w="1047750"/>
                <a:gridCol w="1047750"/>
                <a:gridCol w="1047750"/>
                <a:gridCol w="1047750"/>
                <a:gridCol w="1047750"/>
                <a:gridCol w="1047750"/>
                <a:gridCol w="876300"/>
                <a:gridCol w="1219200"/>
              </a:tblGrid>
              <a:tr h="396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Item1 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Item 2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Item 3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Item 4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Item 5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</a:rPr>
                        <a:t>Item 6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Correlation with Alice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20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Alice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</a:rPr>
                        <a:t>?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20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User 1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-1.00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6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User 2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0.33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597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User 3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.90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6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User 4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0.19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20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User 5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-1.00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20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User 6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0.65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6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User 7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-1.00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04255" name="AutoShape 95"/>
          <p:cNvSpPr>
            <a:spLocks noChangeArrowheads="1"/>
          </p:cNvSpPr>
          <p:nvPr/>
        </p:nvSpPr>
        <p:spPr bwMode="auto">
          <a:xfrm>
            <a:off x="7705725" y="3500438"/>
            <a:ext cx="1143000" cy="1371600"/>
          </a:xfrm>
          <a:prstGeom prst="upArrowCallout">
            <a:avLst>
              <a:gd name="adj1" fmla="val 25000"/>
              <a:gd name="adj2" fmla="val 25000"/>
              <a:gd name="adj3" fmla="val 20000"/>
              <a:gd name="adj4" fmla="val 66667"/>
            </a:avLst>
          </a:prstGeom>
          <a:gradFill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gamma/>
                  <a:shade val="46275"/>
                  <a:invGamma/>
                  <a:alpha val="8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>
                <a:latin typeface="Arial" charset="0"/>
              </a:rPr>
              <a:t>Best</a:t>
            </a:r>
            <a:br>
              <a:rPr lang="en-US" sz="1800">
                <a:latin typeface="Arial" charset="0"/>
              </a:rPr>
            </a:br>
            <a:r>
              <a:rPr lang="en-US" sz="1800">
                <a:latin typeface="Arial" charset="0"/>
              </a:rPr>
              <a:t>match</a:t>
            </a:r>
          </a:p>
        </p:txBody>
      </p:sp>
      <p:sp>
        <p:nvSpPr>
          <p:cNvPr id="604256" name="AutoShape 96"/>
          <p:cNvSpPr>
            <a:spLocks noChangeArrowheads="1"/>
          </p:cNvSpPr>
          <p:nvPr/>
        </p:nvSpPr>
        <p:spPr bwMode="auto">
          <a:xfrm>
            <a:off x="6500813" y="3500438"/>
            <a:ext cx="1219200" cy="1371600"/>
          </a:xfrm>
          <a:prstGeom prst="upArrowCallout">
            <a:avLst>
              <a:gd name="adj1" fmla="val 25000"/>
              <a:gd name="adj2" fmla="val 25000"/>
              <a:gd name="adj3" fmla="val 18750"/>
              <a:gd name="adj4" fmla="val 66667"/>
            </a:avLst>
          </a:prstGeom>
          <a:gradFill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gamma/>
                  <a:shade val="46275"/>
                  <a:invGamma/>
                  <a:alpha val="8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>
                <a:latin typeface="Arial" charset="0"/>
              </a:rPr>
              <a:t>Prediction</a:t>
            </a:r>
          </a:p>
          <a:p>
            <a:pPr algn="ctr">
              <a:defRPr/>
            </a:pPr>
            <a:r>
              <a:rPr lang="en-US" sz="4000">
                <a:latin typeface="Arial" charset="0"/>
                <a:sym typeface="Wingdings" pitchFamily="2" charset="2"/>
              </a:rPr>
              <a:t></a:t>
            </a:r>
          </a:p>
        </p:txBody>
      </p:sp>
      <p:sp>
        <p:nvSpPr>
          <p:cNvPr id="44131" name="Text Box 97"/>
          <p:cNvSpPr txBox="1">
            <a:spLocks noChangeArrowheads="1"/>
          </p:cNvSpPr>
          <p:nvPr/>
        </p:nvSpPr>
        <p:spPr bwMode="auto">
          <a:xfrm>
            <a:off x="2627313" y="5300663"/>
            <a:ext cx="3444875" cy="314325"/>
          </a:xfrm>
          <a:prstGeom prst="rect">
            <a:avLst/>
          </a:prstGeom>
          <a:solidFill>
            <a:srgbClr val="E8E7F3"/>
          </a:solidFill>
          <a:ln w="9525" algn="ctr">
            <a:solidFill>
              <a:srgbClr val="1B5595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i="1">
                <a:latin typeface="Verdana" pitchFamily="34" charset="0"/>
              </a:rPr>
              <a:t>Using k-nearest neighbor with k =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4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4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55" grpId="0" animBg="1"/>
      <p:bldP spid="60425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7172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56E5681-3E40-4878-AC4D-2032DCEBB96A}" type="slidenum">
              <a:rPr lang="en-US" altLang="en-US" smtClean="0"/>
              <a:pPr/>
              <a:t>32</a:t>
            </a:fld>
            <a:endParaRPr lang="en-US" altLang="en-US" smtClean="0"/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731838"/>
          </a:xfrm>
        </p:spPr>
        <p:txBody>
          <a:bodyPr/>
          <a:lstStyle/>
          <a:p>
            <a:r>
              <a:rPr lang="en-US" altLang="en-US" sz="3200" smtClean="0"/>
              <a:t>Item-based Collaborative Filtering</a:t>
            </a:r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108075"/>
            <a:ext cx="8574088" cy="5207000"/>
          </a:xfrm>
        </p:spPr>
        <p:txBody>
          <a:bodyPr/>
          <a:lstStyle/>
          <a:p>
            <a:r>
              <a:rPr lang="en-US" altLang="en-US" sz="1800" smtClean="0"/>
              <a:t>Find similarities among the items based on ratings across users</a:t>
            </a:r>
          </a:p>
          <a:p>
            <a:pPr lvl="1"/>
            <a:r>
              <a:rPr lang="en-US" altLang="en-US" sz="1600" smtClean="0"/>
              <a:t>Often measured based on a variation of Cosine measure</a:t>
            </a:r>
          </a:p>
          <a:p>
            <a:r>
              <a:rPr lang="en-US" altLang="en-US" sz="1800" smtClean="0"/>
              <a:t>Prediction of item I for user </a:t>
            </a:r>
            <a:r>
              <a:rPr lang="en-US" altLang="en-US" sz="1800" i="1" smtClean="0"/>
              <a:t>a</a:t>
            </a:r>
            <a:r>
              <a:rPr lang="en-US" altLang="en-US" sz="1800" smtClean="0"/>
              <a:t> is based on the past ratings of user </a:t>
            </a:r>
            <a:r>
              <a:rPr lang="en-US" altLang="en-US" sz="1800" i="1" smtClean="0"/>
              <a:t>a</a:t>
            </a:r>
            <a:r>
              <a:rPr lang="en-US" altLang="en-US" sz="1800" smtClean="0"/>
              <a:t> on items similar to</a:t>
            </a:r>
            <a:r>
              <a:rPr lang="en-US" altLang="en-US" sz="1800" i="1" smtClean="0"/>
              <a:t> i</a:t>
            </a:r>
            <a:r>
              <a:rPr lang="en-US" altLang="en-US" sz="1800" smtClean="0"/>
              <a:t>.</a:t>
            </a:r>
          </a:p>
          <a:p>
            <a:endParaRPr lang="en-US" altLang="en-US" sz="1800" smtClean="0"/>
          </a:p>
          <a:p>
            <a:endParaRPr lang="en-US" altLang="en-US" sz="1800" smtClean="0"/>
          </a:p>
          <a:p>
            <a:endParaRPr lang="en-US" altLang="en-US" sz="1800" smtClean="0"/>
          </a:p>
          <a:p>
            <a:endParaRPr lang="en-US" altLang="en-US" sz="1800" smtClean="0"/>
          </a:p>
          <a:p>
            <a:endParaRPr lang="en-US" altLang="en-US" sz="1800" smtClean="0"/>
          </a:p>
          <a:p>
            <a:endParaRPr lang="en-US" altLang="en-US" sz="700" smtClean="0"/>
          </a:p>
          <a:p>
            <a:endParaRPr lang="en-US" altLang="en-US" sz="1400" smtClean="0"/>
          </a:p>
          <a:p>
            <a:endParaRPr lang="en-US" altLang="en-US" sz="1400" smtClean="0"/>
          </a:p>
          <a:p>
            <a:r>
              <a:rPr lang="en-US" altLang="en-US" sz="1400" smtClean="0"/>
              <a:t>Suppose:</a:t>
            </a:r>
          </a:p>
          <a:p>
            <a:endParaRPr lang="en-US" altLang="en-US" sz="700" smtClean="0"/>
          </a:p>
          <a:p>
            <a:r>
              <a:rPr lang="en-US" altLang="en-US" sz="1800" smtClean="0"/>
              <a:t>Predicted rating for Karen on Indep. Day will be 7, because she rated Star Wars 7</a:t>
            </a:r>
          </a:p>
          <a:p>
            <a:pPr lvl="1"/>
            <a:r>
              <a:rPr lang="en-US" altLang="en-US" sz="1800" smtClean="0"/>
              <a:t>That is if we only use the most similar item</a:t>
            </a:r>
          </a:p>
          <a:p>
            <a:pPr lvl="1"/>
            <a:r>
              <a:rPr lang="en-US" altLang="en-US" sz="1800" smtClean="0"/>
              <a:t>Otherwise, we can use the k-most similar items and again use a weighted average </a:t>
            </a:r>
          </a:p>
        </p:txBody>
      </p:sp>
      <p:graphicFrame>
        <p:nvGraphicFramePr>
          <p:cNvPr id="7170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920875" y="2500313"/>
          <a:ext cx="5199063" cy="1735137"/>
        </p:xfrm>
        <a:graphic>
          <a:graphicData uri="http://schemas.openxmlformats.org/presentationml/2006/ole">
            <p:oleObj spid="_x0000_s7183" name="Worksheet" r:id="rId4" imgW="6753214" imgH="1971672" progId="Excel.Sheet.8">
              <p:embed/>
            </p:oleObj>
          </a:graphicData>
        </a:graphic>
      </p:graphicFrame>
      <p:sp>
        <p:nvSpPr>
          <p:cNvPr id="7175" name="Oval 5"/>
          <p:cNvSpPr>
            <a:spLocks noChangeArrowheads="1"/>
          </p:cNvSpPr>
          <p:nvPr/>
        </p:nvSpPr>
        <p:spPr bwMode="auto">
          <a:xfrm>
            <a:off x="6330950" y="2298700"/>
            <a:ext cx="619125" cy="1901825"/>
          </a:xfrm>
          <a:prstGeom prst="ellips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176" name="Oval 6"/>
          <p:cNvSpPr>
            <a:spLocks noChangeArrowheads="1"/>
          </p:cNvSpPr>
          <p:nvPr/>
        </p:nvSpPr>
        <p:spPr bwMode="auto">
          <a:xfrm>
            <a:off x="2587625" y="2327275"/>
            <a:ext cx="619125" cy="1884363"/>
          </a:xfrm>
          <a:prstGeom prst="ellips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177" name="Rectangle 7"/>
          <p:cNvSpPr>
            <a:spLocks noChangeArrowheads="1"/>
          </p:cNvSpPr>
          <p:nvPr/>
        </p:nvSpPr>
        <p:spPr bwMode="auto">
          <a:xfrm>
            <a:off x="1558925" y="4589463"/>
            <a:ext cx="7081838" cy="314325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b="1">
                <a:latin typeface="Arial" charset="0"/>
              </a:rPr>
              <a:t>sim(Star Wars, Indep. Day) &gt; sim(Jur. Park, Indep. Day) &gt; sim(Termin., Indep. Day)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49D44DF-FEA4-44CD-A8C9-FE60A9EDFC8D}" type="slidenum">
              <a:rPr lang="en-US" altLang="en-US" smtClean="0"/>
              <a:pPr/>
              <a:t>33</a:t>
            </a:fld>
            <a:endParaRPr lang="en-US" altLang="en-US" smtClean="0"/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Item-Based Collaborative Filtering</a:t>
            </a:r>
          </a:p>
        </p:txBody>
      </p:sp>
      <p:graphicFrame>
        <p:nvGraphicFramePr>
          <p:cNvPr id="608259" name="Group 3"/>
          <p:cNvGraphicFramePr>
            <a:graphicFrameLocks noGrp="1"/>
          </p:cNvGraphicFramePr>
          <p:nvPr/>
        </p:nvGraphicFramePr>
        <p:xfrm>
          <a:off x="776288" y="1573213"/>
          <a:ext cx="7162800" cy="3352803"/>
        </p:xfrm>
        <a:graphic>
          <a:graphicData uri="http://schemas.openxmlformats.org/drawingml/2006/table">
            <a:tbl>
              <a:tblPr/>
              <a:tblGrid>
                <a:gridCol w="1047750"/>
                <a:gridCol w="1047750"/>
                <a:gridCol w="1047750"/>
                <a:gridCol w="1047750"/>
                <a:gridCol w="1047750"/>
                <a:gridCol w="1047750"/>
                <a:gridCol w="876300"/>
              </a:tblGrid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Item1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Item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Item 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Item 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Item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</a:rPr>
                        <a:t>Item 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Alice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User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User 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User 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User 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User 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User 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User 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Item similarity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0.79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0.71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Marlett" pitchFamily="2" charset="2"/>
                        <a:buNone/>
                        <a:tabLst/>
                      </a:pPr>
                      <a:endParaRPr kumimoji="0" 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08349" name="AutoShape 93"/>
          <p:cNvSpPr>
            <a:spLocks noChangeArrowheads="1"/>
          </p:cNvSpPr>
          <p:nvPr/>
        </p:nvSpPr>
        <p:spPr bwMode="auto">
          <a:xfrm>
            <a:off x="3817938" y="4100513"/>
            <a:ext cx="1828800" cy="1371600"/>
          </a:xfrm>
          <a:prstGeom prst="leftArrowCallout">
            <a:avLst>
              <a:gd name="adj1" fmla="val 25000"/>
              <a:gd name="adj2" fmla="val 25000"/>
              <a:gd name="adj3" fmla="val 22222"/>
              <a:gd name="adj4" fmla="val 66667"/>
            </a:avLst>
          </a:prstGeom>
          <a:gradFill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gamma/>
                  <a:shade val="46275"/>
                  <a:invGamma/>
                  <a:alpha val="8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>
                <a:latin typeface="Arial" charset="0"/>
              </a:rPr>
              <a:t>Best</a:t>
            </a:r>
            <a:br>
              <a:rPr lang="en-US" sz="1800">
                <a:latin typeface="Arial" charset="0"/>
              </a:rPr>
            </a:br>
            <a:r>
              <a:rPr lang="en-US" sz="1800">
                <a:latin typeface="Arial" charset="0"/>
              </a:rPr>
              <a:t>match</a:t>
            </a:r>
          </a:p>
        </p:txBody>
      </p:sp>
      <p:sp>
        <p:nvSpPr>
          <p:cNvPr id="608350" name="AutoShape 94"/>
          <p:cNvSpPr>
            <a:spLocks noChangeArrowheads="1"/>
          </p:cNvSpPr>
          <p:nvPr/>
        </p:nvSpPr>
        <p:spPr bwMode="auto">
          <a:xfrm>
            <a:off x="3790950" y="1382713"/>
            <a:ext cx="1828800" cy="1371600"/>
          </a:xfrm>
          <a:prstGeom prst="leftArrowCallout">
            <a:avLst>
              <a:gd name="adj1" fmla="val 25000"/>
              <a:gd name="adj2" fmla="val 25000"/>
              <a:gd name="adj3" fmla="val 22222"/>
              <a:gd name="adj4" fmla="val 66667"/>
            </a:avLst>
          </a:prstGeom>
          <a:gradFill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gamma/>
                  <a:shade val="46275"/>
                  <a:invGamma/>
                  <a:alpha val="8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>
                <a:latin typeface="Arial" charset="0"/>
              </a:rPr>
              <a:t>Prediction</a:t>
            </a:r>
          </a:p>
          <a:p>
            <a:pPr algn="ctr">
              <a:defRPr/>
            </a:pPr>
            <a:r>
              <a:rPr lang="en-US" sz="4000">
                <a:latin typeface="Arial" charset="0"/>
                <a:sym typeface="Wingdings" pitchFamily="2" charset="2"/>
              </a:rPr>
              <a:t></a:t>
            </a:r>
          </a:p>
        </p:txBody>
      </p:sp>
      <p:sp>
        <p:nvSpPr>
          <p:cNvPr id="45153" name="Text Box 95"/>
          <p:cNvSpPr txBox="1">
            <a:spLocks noChangeArrowheads="1"/>
          </p:cNvSpPr>
          <p:nvPr/>
        </p:nvSpPr>
        <p:spPr bwMode="auto">
          <a:xfrm>
            <a:off x="2300288" y="5638800"/>
            <a:ext cx="447675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2400">
                <a:solidFill>
                  <a:srgbClr val="CC0000"/>
                </a:solidFill>
              </a:rPr>
              <a:t>Cosine Similarity to the target item</a:t>
            </a:r>
          </a:p>
        </p:txBody>
      </p:sp>
      <p:sp>
        <p:nvSpPr>
          <p:cNvPr id="45154" name="Line 96"/>
          <p:cNvSpPr>
            <a:spLocks noChangeShapeType="1"/>
          </p:cNvSpPr>
          <p:nvPr/>
        </p:nvSpPr>
        <p:spPr bwMode="auto">
          <a:xfrm flipH="1" flipV="1">
            <a:off x="2401888" y="4843463"/>
            <a:ext cx="633412" cy="78422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55" name="Line 97"/>
          <p:cNvSpPr>
            <a:spLocks noChangeShapeType="1"/>
          </p:cNvSpPr>
          <p:nvPr/>
        </p:nvSpPr>
        <p:spPr bwMode="auto">
          <a:xfrm flipH="1" flipV="1">
            <a:off x="3387725" y="4845050"/>
            <a:ext cx="50800" cy="78422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8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8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349" grpId="0" animBg="1"/>
      <p:bldP spid="60835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33D64FC-D6F5-4B07-B8CC-41CF05E7F072}" type="slidenum">
              <a:rPr lang="en-US" altLang="en-US" smtClean="0"/>
              <a:pPr/>
              <a:t>34</a:t>
            </a:fld>
            <a:endParaRPr lang="en-US" altLang="en-US" smtClean="0"/>
          </a:p>
        </p:txBody>
      </p:sp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254000"/>
            <a:ext cx="8318500" cy="571500"/>
          </a:xfrm>
          <a:noFill/>
        </p:spPr>
        <p:txBody>
          <a:bodyPr lIns="90488" tIns="44450" rIns="90488" bIns="44450"/>
          <a:lstStyle/>
          <a:p>
            <a:r>
              <a:rPr lang="en-US" altLang="en-US" smtClean="0"/>
              <a:t>Collaborative Filtering: Pros &amp; Cons </a:t>
            </a: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1300" y="965200"/>
            <a:ext cx="8534400" cy="5130800"/>
          </a:xfrm>
          <a:noFill/>
        </p:spPr>
        <p:txBody>
          <a:bodyPr lIns="90488" tIns="44450" rIns="90488" bIns="44450"/>
          <a:lstStyle/>
          <a:p>
            <a:r>
              <a:rPr lang="en-US" altLang="en-US" smtClean="0"/>
              <a:t>Advantages</a:t>
            </a:r>
          </a:p>
          <a:p>
            <a:pPr lvl="1"/>
            <a:r>
              <a:rPr lang="en-US" altLang="en-US" sz="1800" smtClean="0"/>
              <a:t>Ignores the content, only looks at who judges things similarly</a:t>
            </a:r>
          </a:p>
          <a:p>
            <a:pPr lvl="2"/>
            <a:r>
              <a:rPr lang="en-US" altLang="en-US" smtClean="0"/>
              <a:t>If Pam liked the paper, I’ll like the paper</a:t>
            </a:r>
          </a:p>
          <a:p>
            <a:pPr lvl="2"/>
            <a:r>
              <a:rPr lang="en-US" altLang="en-US" smtClean="0"/>
              <a:t>If you liked Star Wars, you’ll like Independence Day</a:t>
            </a:r>
          </a:p>
          <a:p>
            <a:pPr lvl="2"/>
            <a:r>
              <a:rPr lang="en-US" altLang="en-US" smtClean="0"/>
              <a:t>Rating based on ratings of similar people</a:t>
            </a:r>
          </a:p>
          <a:p>
            <a:pPr lvl="1"/>
            <a:r>
              <a:rPr lang="en-US" altLang="en-US" sz="1800" smtClean="0"/>
              <a:t>Works well on data relating to “taste”</a:t>
            </a:r>
          </a:p>
          <a:p>
            <a:pPr lvl="2"/>
            <a:r>
              <a:rPr lang="en-US" altLang="en-US" smtClean="0"/>
              <a:t>Something that people are good at predicting about each other too</a:t>
            </a:r>
          </a:p>
          <a:p>
            <a:pPr lvl="2"/>
            <a:r>
              <a:rPr lang="en-US" altLang="en-US" smtClean="0"/>
              <a:t>can be combined with meta information about objects to increase accuracy</a:t>
            </a:r>
          </a:p>
          <a:p>
            <a:pPr lvl="2"/>
            <a:endParaRPr lang="en-US" altLang="en-US" sz="900" smtClean="0"/>
          </a:p>
          <a:p>
            <a:r>
              <a:rPr lang="en-US" altLang="en-US" smtClean="0"/>
              <a:t>Disadvantages</a:t>
            </a:r>
          </a:p>
          <a:p>
            <a:pPr lvl="1"/>
            <a:r>
              <a:rPr lang="en-US" altLang="en-US" sz="1800" smtClean="0"/>
              <a:t>early ratings by users can bias ratings of future users</a:t>
            </a:r>
          </a:p>
          <a:p>
            <a:pPr lvl="1"/>
            <a:r>
              <a:rPr lang="en-US" altLang="en-US" sz="1800" smtClean="0"/>
              <a:t>small number of users relative to number of items may result in poor performance</a:t>
            </a:r>
          </a:p>
          <a:p>
            <a:pPr lvl="1"/>
            <a:r>
              <a:rPr lang="en-US" altLang="en-US" sz="1800" smtClean="0"/>
              <a:t>scalability problems: as number of users increase, nearest neighbor calculations become computationally intensive</a:t>
            </a:r>
          </a:p>
          <a:p>
            <a:pPr lvl="1"/>
            <a:r>
              <a:rPr lang="en-US" altLang="en-US" sz="1800" smtClean="0"/>
              <a:t>because of the (dynamic) nature of the application, it is difficult to select only a portion instances as the training set.</a:t>
            </a:r>
            <a:endParaRPr lang="en-US" altLang="en-US" smtClean="0"/>
          </a:p>
        </p:txBody>
      </p:sp>
    </p:spTree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525" y="300038"/>
            <a:ext cx="8366125" cy="940933"/>
          </a:xfrm>
        </p:spPr>
        <p:txBody>
          <a:bodyPr/>
          <a:lstStyle/>
          <a:p>
            <a:r>
              <a:rPr lang="en-US" dirty="0" smtClean="0"/>
              <a:t>Content-based recommendation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27584"/>
            <a:ext cx="8507288" cy="4698579"/>
          </a:xfrm>
        </p:spPr>
        <p:txBody>
          <a:bodyPr/>
          <a:lstStyle/>
          <a:p>
            <a:r>
              <a:rPr lang="en-US" sz="2400" dirty="0" smtClean="0"/>
              <a:t>Collaborative filtering does </a:t>
            </a:r>
            <a:r>
              <a:rPr lang="en-US" sz="2400" dirty="0" smtClean="0">
                <a:solidFill>
                  <a:srgbClr val="0070C0"/>
                </a:solidFill>
              </a:rPr>
              <a:t>NOT</a:t>
            </a:r>
            <a:r>
              <a:rPr lang="en-US" sz="2400" dirty="0" smtClean="0"/>
              <a:t> require any information about the items,</a:t>
            </a:r>
          </a:p>
          <a:p>
            <a:pPr lvl="2"/>
            <a:r>
              <a:rPr lang="en-US" sz="1800" dirty="0" smtClean="0"/>
              <a:t>However, it might be reasonable to exploit such information</a:t>
            </a:r>
          </a:p>
          <a:p>
            <a:pPr lvl="2"/>
            <a:r>
              <a:rPr lang="en-US" sz="1800" dirty="0" smtClean="0"/>
              <a:t>E.g. recommend fantasy novels to people who liked fantasy novels in the past</a:t>
            </a:r>
          </a:p>
          <a:p>
            <a:r>
              <a:rPr lang="en-US" sz="2400" dirty="0" smtClean="0"/>
              <a:t>What do we need:</a:t>
            </a:r>
          </a:p>
          <a:p>
            <a:pPr lvl="2"/>
            <a:r>
              <a:rPr lang="en-US" sz="1800" dirty="0"/>
              <a:t>S</a:t>
            </a:r>
            <a:r>
              <a:rPr lang="en-US" sz="1800" dirty="0" smtClean="0"/>
              <a:t>ome information about the available items such as the genre ("content") </a:t>
            </a:r>
          </a:p>
          <a:p>
            <a:pPr lvl="2"/>
            <a:r>
              <a:rPr lang="en-US" sz="1800" dirty="0"/>
              <a:t>S</a:t>
            </a:r>
            <a:r>
              <a:rPr lang="en-US" sz="1800" dirty="0" smtClean="0"/>
              <a:t>ome sort of </a:t>
            </a:r>
            <a:r>
              <a:rPr lang="en-US" sz="1800" i="1" dirty="0" smtClean="0"/>
              <a:t>user profile</a:t>
            </a:r>
            <a:r>
              <a:rPr lang="en-US" sz="1800" dirty="0" smtClean="0"/>
              <a:t> describing what the user likes (the preferences)</a:t>
            </a:r>
          </a:p>
          <a:p>
            <a:r>
              <a:rPr lang="en-US" sz="2400" dirty="0" smtClean="0"/>
              <a:t>The task:</a:t>
            </a:r>
          </a:p>
          <a:p>
            <a:pPr lvl="2"/>
            <a:r>
              <a:rPr lang="en-US" sz="1800" dirty="0"/>
              <a:t>L</a:t>
            </a:r>
            <a:r>
              <a:rPr lang="en-US" sz="1800" dirty="0" smtClean="0"/>
              <a:t>earn user preferences</a:t>
            </a:r>
          </a:p>
          <a:p>
            <a:pPr lvl="2"/>
            <a:r>
              <a:rPr lang="en-US" sz="1800" dirty="0"/>
              <a:t>L</a:t>
            </a:r>
            <a:r>
              <a:rPr lang="en-US" sz="1800" dirty="0" smtClean="0"/>
              <a:t>ocate/recommend items that are "similar" to the user preferences</a:t>
            </a:r>
          </a:p>
        </p:txBody>
      </p:sp>
    </p:spTree>
    <p:extLst>
      <p:ext uri="{BB962C8B-B14F-4D97-AF65-F5344CB8AC3E}">
        <p14:creationId xmlns="" xmlns:p14="http://schemas.microsoft.com/office/powerpoint/2010/main" val="243542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7FE3BE8-AFF1-4CF9-8462-3D7A0D000E50}" type="slidenum">
              <a:rPr lang="en-US" altLang="en-US" smtClean="0"/>
              <a:pPr/>
              <a:t>36</a:t>
            </a:fld>
            <a:endParaRPr lang="en-US" altLang="en-US" smtClean="0"/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515938"/>
          </a:xfrm>
        </p:spPr>
        <p:txBody>
          <a:bodyPr/>
          <a:lstStyle/>
          <a:p>
            <a:r>
              <a:rPr lang="en-US" altLang="en-US" sz="3200" smtClean="0"/>
              <a:t>Content-Based Recommenders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36625"/>
            <a:ext cx="7772400" cy="5235575"/>
          </a:xfrm>
        </p:spPr>
        <p:txBody>
          <a:bodyPr/>
          <a:lstStyle/>
          <a:p>
            <a:r>
              <a:rPr lang="en-US" altLang="en-US" sz="2000" smtClean="0"/>
              <a:t>Predictions for unseen (target) items are computed based on their similarity (in terms of content) to items in the user profile.</a:t>
            </a:r>
          </a:p>
          <a:p>
            <a:r>
              <a:rPr lang="en-US" altLang="en-US" sz="2000" smtClean="0"/>
              <a:t>E.g., user profile </a:t>
            </a:r>
            <a:r>
              <a:rPr lang="en-US" altLang="en-US" sz="2000" b="0" i="1" smtClean="0"/>
              <a:t>P</a:t>
            </a:r>
            <a:r>
              <a:rPr lang="en-US" altLang="en-US" sz="2000" b="0" i="1" baseline="-25000" smtClean="0"/>
              <a:t>u</a:t>
            </a:r>
            <a:r>
              <a:rPr lang="en-US" altLang="en-US" sz="2000" smtClean="0"/>
              <a:t> contains</a:t>
            </a:r>
          </a:p>
          <a:p>
            <a:endParaRPr lang="en-US" altLang="en-US" sz="2600" smtClean="0"/>
          </a:p>
          <a:p>
            <a:endParaRPr lang="en-US" altLang="en-US" sz="2000" smtClean="0"/>
          </a:p>
          <a:p>
            <a:endParaRPr lang="en-US" altLang="en-US" sz="2000" smtClean="0"/>
          </a:p>
          <a:p>
            <a:endParaRPr lang="en-US" altLang="en-US" sz="2000" smtClean="0"/>
          </a:p>
          <a:p>
            <a:endParaRPr lang="en-US" altLang="en-US" sz="2000" smtClean="0"/>
          </a:p>
          <a:p>
            <a:endParaRPr lang="en-US" altLang="en-US" sz="2000" smtClean="0"/>
          </a:p>
          <a:p>
            <a:endParaRPr lang="en-US" altLang="en-US" sz="2000" smtClean="0"/>
          </a:p>
          <a:p>
            <a:endParaRPr lang="en-US" altLang="en-US" sz="2000" smtClean="0"/>
          </a:p>
          <a:p>
            <a:endParaRPr lang="en-US" altLang="en-US" sz="800" smtClean="0"/>
          </a:p>
          <a:p>
            <a:endParaRPr lang="en-US" altLang="en-US" sz="1600" smtClean="0"/>
          </a:p>
          <a:p>
            <a:pPr>
              <a:buFont typeface="Marlett" pitchFamily="2" charset="2"/>
              <a:buNone/>
            </a:pPr>
            <a:r>
              <a:rPr lang="en-US" altLang="en-US" sz="2000" smtClean="0"/>
              <a:t>	</a:t>
            </a:r>
            <a:r>
              <a:rPr lang="en-US" altLang="en-US" sz="1800" smtClean="0"/>
              <a:t>recommend highly:                          and recommend “mildly”:</a:t>
            </a:r>
            <a:r>
              <a:rPr lang="en-US" altLang="en-US" sz="2000" smtClean="0"/>
              <a:t>  </a:t>
            </a:r>
          </a:p>
        </p:txBody>
      </p:sp>
      <p:pic>
        <p:nvPicPr>
          <p:cNvPr id="52230" name="Picture 4" descr="The Sixth Sense">
            <a:hlinkClick r:id="rId3" tooltip="The Sixth Sense"/>
          </p:cNvPr>
          <p:cNvPicPr>
            <a:picLocks noChangeAspect="1" noChangeArrowheads="1"/>
          </p:cNvPicPr>
          <p:nvPr/>
        </p:nvPicPr>
        <p:blipFill>
          <a:blip r:embed="rId4" cstate="print">
            <a:lum bright="6000" contrast="6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3" y="2189163"/>
            <a:ext cx="1187450" cy="177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1" name="Picture 5" descr="Die Hard: With a Vengeance">
            <a:hlinkClick r:id="rId5" tooltip="Die Hard: With a Vengeanc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38" y="2182813"/>
            <a:ext cx="115252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2" name="Picture 6" descr="The Jackal">
            <a:hlinkClick r:id="rId7" tooltip="The Jackal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5" y="2227263"/>
            <a:ext cx="1208088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3" name="Picture 7" descr="Hostage">
            <a:hlinkClick r:id="rId9" tooltip="Hostage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8" y="4359275"/>
            <a:ext cx="1046162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4" name="Picture 8" descr="Signs">
            <a:hlinkClick r:id="rId11" tooltip="Signs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963" y="4433888"/>
            <a:ext cx="1282700" cy="181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5" name="Picture 9" descr="Twelve Monkeys">
            <a:hlinkClick r:id="rId13" tooltip="Twelve Monkeys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50" y="2212975"/>
            <a:ext cx="1201738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auto">
          <a:xfrm>
            <a:off x="285720" y="935619"/>
            <a:ext cx="8429684" cy="42862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Content-based recommendation</a:t>
            </a:r>
            <a:endParaRPr 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78295"/>
                <a:ext cx="8229600" cy="4668534"/>
              </a:xfrm>
            </p:spPr>
            <p:txBody>
              <a:bodyPr/>
              <a:lstStyle/>
              <a:p>
                <a:r>
                  <a:rPr lang="en-US" sz="2400" dirty="0" smtClean="0"/>
                  <a:t>Basic approach</a:t>
                </a:r>
              </a:p>
              <a:p>
                <a:endParaRPr lang="en-US" sz="1000" dirty="0" smtClean="0"/>
              </a:p>
              <a:p>
                <a:pPr lvl="1"/>
                <a:r>
                  <a:rPr lang="en-US" sz="2000" dirty="0" smtClean="0"/>
                  <a:t>Represent items as vectors over features</a:t>
                </a:r>
              </a:p>
              <a:p>
                <a:pPr lvl="1"/>
                <a:r>
                  <a:rPr lang="en-US" sz="2000" dirty="0" smtClean="0"/>
                  <a:t>User profiles are also represented as aggregate feature vectors</a:t>
                </a:r>
              </a:p>
              <a:p>
                <a:pPr lvl="2"/>
                <a:r>
                  <a:rPr lang="en-US" sz="1800" dirty="0" smtClean="0"/>
                  <a:t>Based on items  in the user profile (e.g., items liked, purchased, viewed, clicked on, etc.)</a:t>
                </a:r>
              </a:p>
              <a:p>
                <a:pPr lvl="1"/>
                <a:r>
                  <a:rPr lang="en-US" sz="2000" dirty="0" smtClean="0"/>
                  <a:t>Compute the similarity of an unseen item with the user profile based on the keyword overlap (e.g. using the Dice coefficient)</a:t>
                </a:r>
              </a:p>
              <a:p>
                <a:pPr lvl="1"/>
                <a:r>
                  <a:rPr lang="en-US" sz="2000" dirty="0" err="1" smtClean="0"/>
                  <a:t>sim</a:t>
                </a:r>
                <a:r>
                  <a:rPr lang="en-US" sz="2000" dirty="0" smtClean="0"/>
                  <a:t>(b</a:t>
                </a:r>
                <a:r>
                  <a:rPr lang="en-US" sz="2000" baseline="-25000" dirty="0" smtClean="0"/>
                  <a:t>i</a:t>
                </a:r>
                <a:r>
                  <a:rPr lang="en-US" sz="2000" dirty="0" smtClean="0"/>
                  <a:t>, </a:t>
                </a:r>
                <a:r>
                  <a:rPr lang="en-US" sz="2000" dirty="0" err="1" smtClean="0"/>
                  <a:t>b</a:t>
                </a:r>
                <a:r>
                  <a:rPr lang="en-US" sz="2000" baseline="-25000" dirty="0" err="1" smtClean="0"/>
                  <a:t>j</a:t>
                </a:r>
                <a:r>
                  <a:rPr lang="en-US" sz="2000" dirty="0" smtClean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/>
                          </a:rPr>
                          <m:t>2 ∗|</m:t>
                        </m:r>
                        <m:r>
                          <a:rPr lang="de-DE" sz="2000" b="0" i="1" smtClean="0">
                            <a:latin typeface="Cambria Math"/>
                          </a:rPr>
                          <m:t>𝑘𝑒𝑦𝑤𝑜𝑟𝑑𝑠</m:t>
                        </m:r>
                        <m:d>
                          <m:dPr>
                            <m:ctrlPr>
                              <a:rPr lang="de-DE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de-DE" sz="2000" b="0" i="1" smtClean="0">
                                <a:latin typeface="Cambria Math"/>
                              </a:rPr>
                              <m:t>𝑏</m:t>
                            </m:r>
                            <m:r>
                              <a:rPr lang="de-DE" sz="2000" b="0" i="1" baseline="-25000" smtClean="0">
                                <a:latin typeface="Cambria Math"/>
                              </a:rPr>
                              <m:t>𝑖</m:t>
                            </m:r>
                          </m:e>
                        </m:d>
                        <m:r>
                          <a:rPr lang="de-DE" sz="2000" b="0" i="1" smtClean="0">
                            <a:latin typeface="Cambria Math"/>
                            <a:ea typeface="Cambria Math"/>
                          </a:rPr>
                          <m:t>∩</m:t>
                        </m:r>
                        <m:r>
                          <a:rPr lang="de-DE" sz="2000" b="0" i="1" smtClean="0">
                            <a:latin typeface="Cambria Math"/>
                            <a:ea typeface="Cambria Math"/>
                          </a:rPr>
                          <m:t>𝑘𝑒𝑦𝑤𝑜𝑟𝑑𝑠</m:t>
                        </m:r>
                        <m:d>
                          <m:dPr>
                            <m:ctrlPr>
                              <a:rPr lang="de-DE" sz="20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de-DE" sz="2000" b="0" i="1" smtClean="0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  <m:r>
                              <a:rPr lang="de-DE" sz="2000" b="0" i="1" baseline="-25000" smtClean="0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de-DE" sz="2000" b="0" i="1" smtClean="0">
                            <a:latin typeface="Cambria Math"/>
                            <a:ea typeface="Cambria Math"/>
                          </a:rPr>
                          <m:t>|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de-DE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de-DE" sz="2000" b="0" i="1" smtClean="0">
                                <a:latin typeface="Cambria Math"/>
                              </a:rPr>
                              <m:t>𝑘𝑒𝑦𝑤𝑜𝑟𝑑𝑠</m:t>
                            </m:r>
                            <m:d>
                              <m:dPr>
                                <m:ctrlPr>
                                  <a:rPr lang="de-DE" sz="20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𝑏</m:t>
                                </m:r>
                                <m:r>
                                  <a:rPr lang="de-DE" sz="2000" b="0" i="1" baseline="-25000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de-DE" sz="2000" b="0" i="1" smtClean="0">
                            <a:latin typeface="Cambria Math"/>
                          </a:rPr>
                          <m:t>+|</m:t>
                        </m:r>
                        <m:r>
                          <a:rPr lang="de-DE" sz="2000" b="0" i="1" smtClean="0">
                            <a:latin typeface="Cambria Math"/>
                          </a:rPr>
                          <m:t>𝑘𝑒𝑦𝑤𝑜𝑟𝑑𝑠</m:t>
                        </m:r>
                        <m:d>
                          <m:dPr>
                            <m:ctrlPr>
                              <a:rPr lang="de-DE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de-DE" sz="2000" b="0" i="1" smtClean="0">
                                <a:latin typeface="Cambria Math"/>
                              </a:rPr>
                              <m:t>𝑏</m:t>
                            </m:r>
                            <m:r>
                              <a:rPr lang="de-DE" sz="2000" b="0" i="1" baseline="-25000" smtClean="0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de-DE" sz="2000" b="0" i="1" smtClean="0">
                            <a:latin typeface="Cambria Math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	</a:t>
                </a:r>
                <a:r>
                  <a:rPr lang="en-US" sz="2000" dirty="0" smtClean="0"/>
                  <a:t>		</a:t>
                </a:r>
              </a:p>
              <a:p>
                <a:pPr lvl="1"/>
                <a:r>
                  <a:rPr lang="en-US" sz="2000" dirty="0" smtClean="0"/>
                  <a:t>Other similarity measures such as Cosine can also be used</a:t>
                </a:r>
              </a:p>
              <a:p>
                <a:pPr lvl="1"/>
                <a:r>
                  <a:rPr lang="en-US" sz="2000" dirty="0" smtClean="0"/>
                  <a:t>Recommend items most similar to the user profile</a:t>
                </a:r>
                <a:endParaRPr lang="en-US" sz="2000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 cstate="print"/>
                <a:stretch>
                  <a:fillRect l="-963" t="-914"/>
                </a:stretch>
              </a:blipFill>
            </p:spPr>
            <p:txBody>
              <a:bodyPr/>
              <a:lstStyle/>
              <a:p>
                <a:r>
                  <a:rPr lang="en-US" smtClean="0"/>
                  <a:t> </a:t>
                </a:r>
                <a:endParaRPr lang="en-US"/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375193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532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A82415A-7071-47D9-A1FB-613F4A49F445}" type="slidenum">
              <a:rPr lang="en-US" altLang="en-US" smtClean="0"/>
              <a:pPr/>
              <a:t>38</a:t>
            </a:fld>
            <a:endParaRPr lang="en-US" altLang="en-US" smtClean="0"/>
          </a:p>
        </p:txBody>
      </p:sp>
      <p:pic>
        <p:nvPicPr>
          <p:cNvPr id="53252" name="Picture 2"/>
          <p:cNvPicPr>
            <a:picLocks noChangeAspect="1" noChangeArrowheads="1"/>
          </p:cNvPicPr>
          <p:nvPr/>
        </p:nvPicPr>
        <p:blipFill>
          <a:blip r:embed="rId3" cstate="print">
            <a:lum bright="-6000" contrast="12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1340" t="15071" r="7578" b="5373"/>
          <a:stretch>
            <a:fillRect/>
          </a:stretch>
        </p:blipFill>
        <p:spPr bwMode="auto">
          <a:xfrm>
            <a:off x="2732088" y="379413"/>
            <a:ext cx="5851525" cy="6097587"/>
          </a:xfrm>
          <a:prstGeom prst="rect">
            <a:avLst/>
          </a:prstGeom>
          <a:noFill/>
          <a:ln w="9525" algn="ctr">
            <a:solidFill>
              <a:srgbClr val="1B5595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253" name="Oval 3"/>
          <p:cNvSpPr>
            <a:spLocks noChangeArrowheads="1"/>
          </p:cNvSpPr>
          <p:nvPr/>
        </p:nvSpPr>
        <p:spPr bwMode="auto">
          <a:xfrm>
            <a:off x="2579688" y="5259388"/>
            <a:ext cx="2752725" cy="574675"/>
          </a:xfrm>
          <a:prstGeom prst="ellipse">
            <a:avLst/>
          </a:prstGeom>
          <a:noFill/>
          <a:ln w="28575" algn="ctr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3254" name="Oval 4"/>
          <p:cNvSpPr>
            <a:spLocks noChangeArrowheads="1"/>
          </p:cNvSpPr>
          <p:nvPr/>
        </p:nvSpPr>
        <p:spPr bwMode="auto">
          <a:xfrm>
            <a:off x="6832600" y="242888"/>
            <a:ext cx="852488" cy="450850"/>
          </a:xfrm>
          <a:prstGeom prst="ellipse">
            <a:avLst/>
          </a:prstGeom>
          <a:noFill/>
          <a:ln w="28575" algn="ctr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3255" name="Rectangle 5"/>
          <p:cNvSpPr>
            <a:spLocks noChangeArrowheads="1"/>
          </p:cNvSpPr>
          <p:nvPr/>
        </p:nvSpPr>
        <p:spPr bwMode="auto">
          <a:xfrm>
            <a:off x="174625" y="2201863"/>
            <a:ext cx="25225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US" altLang="en-US" sz="2400" b="1">
                <a:solidFill>
                  <a:schemeClr val="tx2"/>
                </a:solidFill>
                <a:latin typeface="Arial" charset="0"/>
              </a:rPr>
              <a:t>Content-Based Recommender Systems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5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54275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8F2F60F-55B6-4652-A271-7092F635AE9C}" type="slidenum">
              <a:rPr lang="en-US" altLang="en-US" smtClean="0"/>
              <a:pPr/>
              <a:t>39</a:t>
            </a:fld>
            <a:endParaRPr lang="en-US" altLang="en-US" smtClean="0"/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307975" y="0"/>
            <a:ext cx="8366125" cy="1317625"/>
          </a:xfrm>
        </p:spPr>
        <p:txBody>
          <a:bodyPr/>
          <a:lstStyle/>
          <a:p>
            <a:r>
              <a:rPr lang="en-US" altLang="en-US" sz="2800" smtClean="0"/>
              <a:t>Content-Based Recommenders: </a:t>
            </a:r>
            <a:br>
              <a:rPr lang="en-US" altLang="en-US" sz="2800" smtClean="0"/>
            </a:br>
            <a:r>
              <a:rPr lang="en-US" altLang="en-US" sz="2000" smtClean="0"/>
              <a:t>Personalized Search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746250"/>
            <a:ext cx="4102100" cy="823913"/>
          </a:xfrm>
        </p:spPr>
        <p:txBody>
          <a:bodyPr/>
          <a:lstStyle/>
          <a:p>
            <a:r>
              <a:rPr lang="en-US" altLang="en-US" b="0" smtClean="0"/>
              <a:t>How can the search engine determine the “user’s context”?</a:t>
            </a:r>
          </a:p>
        </p:txBody>
      </p:sp>
      <p:pic>
        <p:nvPicPr>
          <p:cNvPr id="623620" name="Picture 4" descr="Raphael.  Madonna and Child.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80088" y="1692275"/>
            <a:ext cx="1387475" cy="2060575"/>
          </a:xfrm>
          <a:noFill/>
        </p:spPr>
      </p:pic>
      <p:pic>
        <p:nvPicPr>
          <p:cNvPr id="623621" name="Picture 5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 cstate="print">
            <a:lum bright="-6000" contrast="18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62625" y="3608388"/>
            <a:ext cx="2039938" cy="2552700"/>
          </a:xfrm>
          <a:noFill/>
        </p:spPr>
      </p:pic>
      <p:sp>
        <p:nvSpPr>
          <p:cNvPr id="623622" name="Text Box 6"/>
          <p:cNvSpPr txBox="1">
            <a:spLocks noChangeArrowheads="1"/>
          </p:cNvSpPr>
          <p:nvPr/>
        </p:nvSpPr>
        <p:spPr bwMode="auto">
          <a:xfrm>
            <a:off x="715963" y="3300413"/>
            <a:ext cx="3432175" cy="376237"/>
          </a:xfrm>
          <a:prstGeom prst="rect">
            <a:avLst/>
          </a:prstGeom>
          <a:solidFill>
            <a:srgbClr val="FFEDC9"/>
          </a:solidFill>
          <a:ln w="9525" algn="ctr">
            <a:solidFill>
              <a:srgbClr val="CC33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US" altLang="en-US" sz="1800" b="1">
                <a:solidFill>
                  <a:srgbClr val="3333CC"/>
                </a:solidFill>
                <a:latin typeface="Arial" charset="0"/>
              </a:rPr>
              <a:t>Query: “Madonna and Child”</a:t>
            </a:r>
          </a:p>
        </p:txBody>
      </p:sp>
      <p:cxnSp>
        <p:nvCxnSpPr>
          <p:cNvPr id="623623" name="AutoShape 7"/>
          <p:cNvCxnSpPr>
            <a:cxnSpLocks noChangeShapeType="1"/>
            <a:stCxn id="623622" idx="3"/>
          </p:cNvCxnSpPr>
          <p:nvPr/>
        </p:nvCxnSpPr>
        <p:spPr bwMode="auto">
          <a:xfrm flipV="1">
            <a:off x="4148138" y="2592388"/>
            <a:ext cx="1703387" cy="896937"/>
          </a:xfrm>
          <a:prstGeom prst="straightConnector1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23624" name="AutoShape 8"/>
          <p:cNvCxnSpPr>
            <a:cxnSpLocks noChangeShapeType="1"/>
            <a:stCxn id="623622" idx="3"/>
          </p:cNvCxnSpPr>
          <p:nvPr/>
        </p:nvCxnSpPr>
        <p:spPr bwMode="auto">
          <a:xfrm>
            <a:off x="4148138" y="3489325"/>
            <a:ext cx="1660525" cy="1446213"/>
          </a:xfrm>
          <a:prstGeom prst="straightConnector1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23625" name="Text Box 9"/>
          <p:cNvSpPr txBox="1">
            <a:spLocks noChangeArrowheads="1"/>
          </p:cNvSpPr>
          <p:nvPr/>
        </p:nvSpPr>
        <p:spPr bwMode="auto">
          <a:xfrm>
            <a:off x="4845050" y="253365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 sz="2400" b="1">
                <a:latin typeface="Arial" charset="0"/>
              </a:rPr>
              <a:t>?</a:t>
            </a:r>
          </a:p>
        </p:txBody>
      </p:sp>
      <p:sp>
        <p:nvSpPr>
          <p:cNvPr id="623626" name="Text Box 10"/>
          <p:cNvSpPr txBox="1">
            <a:spLocks noChangeArrowheads="1"/>
          </p:cNvSpPr>
          <p:nvPr/>
        </p:nvSpPr>
        <p:spPr bwMode="auto">
          <a:xfrm>
            <a:off x="4910138" y="3752850"/>
            <a:ext cx="369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 sz="2400" b="1">
                <a:latin typeface="Arial" charset="0"/>
              </a:rPr>
              <a:t>?</a:t>
            </a:r>
          </a:p>
        </p:txBody>
      </p:sp>
      <p:sp>
        <p:nvSpPr>
          <p:cNvPr id="623627" name="Rectangle 11"/>
          <p:cNvSpPr>
            <a:spLocks noChangeArrowheads="1"/>
          </p:cNvSpPr>
          <p:nvPr/>
        </p:nvSpPr>
        <p:spPr bwMode="auto">
          <a:xfrm>
            <a:off x="423863" y="4541838"/>
            <a:ext cx="4876800" cy="119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spcBef>
                <a:spcPct val="20000"/>
              </a:spcBef>
              <a:buClr>
                <a:schemeClr val="accent2"/>
              </a:buClr>
              <a:buFont typeface="Marlett" pitchFamily="2" charset="2"/>
              <a:buChar char="i"/>
            </a:pPr>
            <a:r>
              <a:rPr lang="en-US" altLang="en-US" sz="2400" b="1"/>
              <a:t>Need to “learn” the user profile:</a:t>
            </a:r>
          </a:p>
          <a:p>
            <a:pPr lvl="1" algn="l">
              <a:spcBef>
                <a:spcPct val="20000"/>
              </a:spcBef>
              <a:buClr>
                <a:srgbClr val="FF3300"/>
              </a:buClr>
              <a:buFont typeface="Marlett" pitchFamily="2" charset="2"/>
              <a:buChar char="4"/>
            </a:pPr>
            <a:r>
              <a:rPr lang="en-US" altLang="en-US" sz="2000"/>
              <a:t>User is an art historian?</a:t>
            </a:r>
          </a:p>
          <a:p>
            <a:pPr lvl="1" algn="l">
              <a:spcBef>
                <a:spcPct val="20000"/>
              </a:spcBef>
              <a:buClr>
                <a:srgbClr val="FF3300"/>
              </a:buClr>
              <a:buFont typeface="Marlett" pitchFamily="2" charset="2"/>
              <a:buChar char="4"/>
            </a:pPr>
            <a:r>
              <a:rPr lang="en-US" altLang="en-US" sz="2000"/>
              <a:t>User is a pop music fan?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23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23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23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23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23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23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23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236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236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23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23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23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23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23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23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23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236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236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236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236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236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236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236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236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622" grpId="0" animBg="1"/>
      <p:bldP spid="623625" grpId="0"/>
      <p:bldP spid="623626" grpId="0"/>
      <p:bldP spid="6236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573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75A6394-2E02-474B-8A18-2D939234D6C7}" type="slidenum">
              <a:rPr lang="en-US" altLang="en-US" smtClean="0"/>
              <a:pPr/>
              <a:t>4</a:t>
            </a:fld>
            <a:endParaRPr lang="en-US" altLang="en-US" smtClean="0"/>
          </a:p>
        </p:txBody>
      </p:sp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WordNet Synset Relationships</a:t>
            </a:r>
          </a:p>
        </p:txBody>
      </p:sp>
      <p:sp>
        <p:nvSpPr>
          <p:cNvPr id="573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152525"/>
            <a:ext cx="5475288" cy="30607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sz="1600" smtClean="0">
                <a:solidFill>
                  <a:srgbClr val="00CC00"/>
                </a:solidFill>
              </a:rPr>
              <a:t>Antonym</a:t>
            </a:r>
            <a:r>
              <a:rPr lang="en-US" altLang="en-US" sz="1600" smtClean="0"/>
              <a:t>: front </a:t>
            </a:r>
            <a:r>
              <a:rPr lang="en-US" altLang="en-US" sz="1600" smtClean="0">
                <a:sym typeface="Symbol" pitchFamily="18" charset="2"/>
              </a:rPr>
              <a:t> back</a:t>
            </a:r>
          </a:p>
          <a:p>
            <a:r>
              <a:rPr lang="en-US" altLang="en-US" sz="1600" smtClean="0">
                <a:solidFill>
                  <a:srgbClr val="00CC00"/>
                </a:solidFill>
                <a:sym typeface="Symbol" pitchFamily="18" charset="2"/>
              </a:rPr>
              <a:t>Attribute</a:t>
            </a:r>
            <a:r>
              <a:rPr lang="en-US" altLang="en-US" sz="1600" smtClean="0">
                <a:sym typeface="Symbol" pitchFamily="18" charset="2"/>
              </a:rPr>
              <a:t>: benevolence  good (noun to adjective)</a:t>
            </a:r>
          </a:p>
          <a:p>
            <a:r>
              <a:rPr lang="en-US" altLang="en-US" sz="1600" smtClean="0">
                <a:solidFill>
                  <a:srgbClr val="00CC00"/>
                </a:solidFill>
                <a:sym typeface="Symbol" pitchFamily="18" charset="2"/>
              </a:rPr>
              <a:t>Pertainym</a:t>
            </a:r>
            <a:r>
              <a:rPr lang="en-US" altLang="en-US" sz="1600" smtClean="0">
                <a:sym typeface="Symbol" pitchFamily="18" charset="2"/>
              </a:rPr>
              <a:t>: alphabetical  alphabet (adjective to noun)</a:t>
            </a:r>
          </a:p>
          <a:p>
            <a:r>
              <a:rPr lang="en-US" altLang="en-US" sz="1600" smtClean="0">
                <a:solidFill>
                  <a:srgbClr val="00CC00"/>
                </a:solidFill>
                <a:sym typeface="Symbol" pitchFamily="18" charset="2"/>
              </a:rPr>
              <a:t>Similar</a:t>
            </a:r>
            <a:r>
              <a:rPr lang="en-US" altLang="en-US" sz="1600" smtClean="0">
                <a:sym typeface="Symbol" pitchFamily="18" charset="2"/>
              </a:rPr>
              <a:t>: unquestioning  absolute</a:t>
            </a:r>
          </a:p>
          <a:p>
            <a:r>
              <a:rPr lang="en-US" altLang="en-US" sz="1600" smtClean="0">
                <a:solidFill>
                  <a:srgbClr val="00CC00"/>
                </a:solidFill>
                <a:sym typeface="Symbol" pitchFamily="18" charset="2"/>
              </a:rPr>
              <a:t>Cause</a:t>
            </a:r>
            <a:r>
              <a:rPr lang="en-US" altLang="en-US" sz="1600" smtClean="0">
                <a:sym typeface="Symbol" pitchFamily="18" charset="2"/>
              </a:rPr>
              <a:t>: kill  die</a:t>
            </a:r>
          </a:p>
          <a:p>
            <a:r>
              <a:rPr lang="en-US" altLang="en-US" sz="1600" smtClean="0">
                <a:solidFill>
                  <a:srgbClr val="00CC00"/>
                </a:solidFill>
                <a:sym typeface="Symbol" pitchFamily="18" charset="2"/>
              </a:rPr>
              <a:t>Entailment</a:t>
            </a:r>
            <a:r>
              <a:rPr lang="en-US" altLang="en-US" sz="1600" smtClean="0">
                <a:sym typeface="Symbol" pitchFamily="18" charset="2"/>
              </a:rPr>
              <a:t>: breathe  inhale</a:t>
            </a:r>
          </a:p>
          <a:p>
            <a:r>
              <a:rPr lang="en-US" altLang="en-US" sz="1600" smtClean="0">
                <a:solidFill>
                  <a:srgbClr val="00CC00"/>
                </a:solidFill>
                <a:sym typeface="Symbol" pitchFamily="18" charset="2"/>
              </a:rPr>
              <a:t>Holonym</a:t>
            </a:r>
            <a:r>
              <a:rPr lang="en-US" altLang="en-US" sz="1600" smtClean="0">
                <a:sym typeface="Symbol" pitchFamily="18" charset="2"/>
              </a:rPr>
              <a:t>: chapter  text (part-of)</a:t>
            </a:r>
          </a:p>
          <a:p>
            <a:r>
              <a:rPr lang="en-US" altLang="en-US" sz="1600" smtClean="0">
                <a:solidFill>
                  <a:srgbClr val="00CC00"/>
                </a:solidFill>
                <a:sym typeface="Symbol" pitchFamily="18" charset="2"/>
              </a:rPr>
              <a:t>Meronym</a:t>
            </a:r>
            <a:r>
              <a:rPr lang="en-US" altLang="en-US" sz="1600" smtClean="0">
                <a:sym typeface="Symbol" pitchFamily="18" charset="2"/>
              </a:rPr>
              <a:t>: computer  cpu (whole-of)</a:t>
            </a:r>
          </a:p>
          <a:p>
            <a:r>
              <a:rPr lang="en-US" altLang="en-US" sz="1600" smtClean="0">
                <a:solidFill>
                  <a:srgbClr val="00CC00"/>
                </a:solidFill>
                <a:sym typeface="Symbol" pitchFamily="18" charset="2"/>
              </a:rPr>
              <a:t>Hyponym: </a:t>
            </a:r>
            <a:r>
              <a:rPr lang="en-US" altLang="en-US" sz="1600" smtClean="0">
                <a:sym typeface="Symbol" pitchFamily="18" charset="2"/>
              </a:rPr>
              <a:t>tree  plant (specialization)</a:t>
            </a:r>
          </a:p>
          <a:p>
            <a:r>
              <a:rPr lang="en-US" altLang="en-US" sz="1600" smtClean="0">
                <a:solidFill>
                  <a:srgbClr val="00CC00"/>
                </a:solidFill>
                <a:sym typeface="Symbol" pitchFamily="18" charset="2"/>
              </a:rPr>
              <a:t>Hypernym:</a:t>
            </a:r>
            <a:r>
              <a:rPr lang="en-US" altLang="en-US" sz="1600" smtClean="0">
                <a:sym typeface="Symbol" pitchFamily="18" charset="2"/>
              </a:rPr>
              <a:t> fruit  apple (generalization)</a:t>
            </a:r>
          </a:p>
        </p:txBody>
      </p:sp>
      <p:sp>
        <p:nvSpPr>
          <p:cNvPr id="57350" name="Rectangle 4"/>
          <p:cNvSpPr>
            <a:spLocks noChangeArrowheads="1"/>
          </p:cNvSpPr>
          <p:nvPr/>
        </p:nvSpPr>
        <p:spPr bwMode="auto">
          <a:xfrm>
            <a:off x="1860550" y="4497388"/>
            <a:ext cx="5900738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Marlett" pitchFamily="2" charset="2"/>
              <a:buChar char="i"/>
            </a:pPr>
            <a:r>
              <a:rPr lang="en-US" altLang="en-US" sz="2400" b="1"/>
              <a:t>WordNet Query Expansion</a:t>
            </a:r>
            <a:r>
              <a:rPr lang="en-US" altLang="en-US" sz="2000" b="1"/>
              <a:t> </a:t>
            </a:r>
          </a:p>
          <a:p>
            <a:pPr lvl="1" algn="l">
              <a:lnSpc>
                <a:spcPct val="90000"/>
              </a:lnSpc>
              <a:spcBef>
                <a:spcPct val="20000"/>
              </a:spcBef>
              <a:buClr>
                <a:srgbClr val="FF3300"/>
              </a:buClr>
              <a:buFont typeface="Marlett" pitchFamily="2" charset="2"/>
              <a:buChar char="4"/>
            </a:pPr>
            <a:r>
              <a:rPr lang="en-US" altLang="en-US" sz="1800"/>
              <a:t>Add synonyms in the same synset.</a:t>
            </a:r>
          </a:p>
          <a:p>
            <a:pPr lvl="1" algn="l">
              <a:lnSpc>
                <a:spcPct val="90000"/>
              </a:lnSpc>
              <a:spcBef>
                <a:spcPct val="20000"/>
              </a:spcBef>
              <a:buClr>
                <a:srgbClr val="FF3300"/>
              </a:buClr>
              <a:buFont typeface="Marlett" pitchFamily="2" charset="2"/>
              <a:buChar char="4"/>
            </a:pPr>
            <a:r>
              <a:rPr lang="en-US" altLang="en-US" sz="1800"/>
              <a:t>Add  hyponyms to add specialized terms.</a:t>
            </a:r>
          </a:p>
          <a:p>
            <a:pPr lvl="1" algn="l">
              <a:lnSpc>
                <a:spcPct val="90000"/>
              </a:lnSpc>
              <a:spcBef>
                <a:spcPct val="20000"/>
              </a:spcBef>
              <a:buClr>
                <a:srgbClr val="FF3300"/>
              </a:buClr>
              <a:buFont typeface="Marlett" pitchFamily="2" charset="2"/>
              <a:buChar char="4"/>
            </a:pPr>
            <a:r>
              <a:rPr lang="en-US" altLang="en-US" sz="1800"/>
              <a:t>Add hypernyms to generalize a query.</a:t>
            </a:r>
          </a:p>
          <a:p>
            <a:pPr lvl="1" algn="l">
              <a:lnSpc>
                <a:spcPct val="90000"/>
              </a:lnSpc>
              <a:spcBef>
                <a:spcPct val="20000"/>
              </a:spcBef>
              <a:buClr>
                <a:srgbClr val="FF3300"/>
              </a:buClr>
              <a:buFont typeface="Marlett" pitchFamily="2" charset="2"/>
              <a:buChar char="4"/>
            </a:pPr>
            <a:r>
              <a:rPr lang="en-US" altLang="en-US" sz="1800"/>
              <a:t>Add other related terms to expand query.</a:t>
            </a:r>
          </a:p>
        </p:txBody>
      </p:sp>
    </p:spTree>
    <p:extLst>
      <p:ext uri="{BB962C8B-B14F-4D97-AF65-F5344CB8AC3E}">
        <p14:creationId xmlns="" xmlns:p14="http://schemas.microsoft.com/office/powerpoint/2010/main" val="30703982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5529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0978A11-65FB-4F0C-BD5C-5076688B5784}" type="slidenum">
              <a:rPr lang="en-US" altLang="en-US" smtClean="0"/>
              <a:pPr/>
              <a:t>40</a:t>
            </a:fld>
            <a:endParaRPr lang="en-US" altLang="en-US" smtClean="0"/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60375"/>
            <a:ext cx="8229600" cy="609600"/>
          </a:xfrm>
        </p:spPr>
        <p:txBody>
          <a:bodyPr/>
          <a:lstStyle/>
          <a:p>
            <a:r>
              <a:rPr lang="en-US" altLang="en-US" smtClean="0"/>
              <a:t>Content-Based Recommenders</a:t>
            </a:r>
          </a:p>
        </p:txBody>
      </p:sp>
      <p:sp>
        <p:nvSpPr>
          <p:cNvPr id="5530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633538"/>
            <a:ext cx="7529513" cy="1200150"/>
          </a:xfrm>
        </p:spPr>
        <p:txBody>
          <a:bodyPr/>
          <a:lstStyle/>
          <a:p>
            <a:r>
              <a:rPr lang="en-US" altLang="en-US" sz="2000" smtClean="0"/>
              <a:t>Music recommendations</a:t>
            </a:r>
          </a:p>
          <a:p>
            <a:r>
              <a:rPr lang="en-US" altLang="en-US" sz="2000" smtClean="0"/>
              <a:t>Play list generation</a:t>
            </a:r>
          </a:p>
        </p:txBody>
      </p:sp>
      <p:pic>
        <p:nvPicPr>
          <p:cNvPr id="55302" name="Picture 4">
            <a:hlinkClick r:id="rId3"/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lum bright="-6000" contrast="12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6038" y="2544763"/>
            <a:ext cx="6264275" cy="3063875"/>
          </a:xfrm>
          <a:ln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55303" name="Text Box 5"/>
          <p:cNvSpPr txBox="1">
            <a:spLocks noChangeArrowheads="1"/>
          </p:cNvSpPr>
          <p:nvPr/>
        </p:nvSpPr>
        <p:spPr bwMode="auto">
          <a:xfrm>
            <a:off x="3079750" y="5802313"/>
            <a:ext cx="2693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2400">
                <a:latin typeface="Arial" charset="0"/>
              </a:rPr>
              <a:t>Example: </a:t>
            </a:r>
            <a:r>
              <a:rPr lang="en-US" altLang="en-US" sz="2400">
                <a:latin typeface="Arial" charset="0"/>
                <a:hlinkClick r:id="rId3"/>
              </a:rPr>
              <a:t>Pandora</a:t>
            </a:r>
            <a:endParaRPr lang="en-US" altLang="en-US" sz="2400">
              <a:latin typeface="Arial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98E52-9468-4782-9E6D-88F4C9E13DD2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63525" y="223838"/>
            <a:ext cx="8366125" cy="1143000"/>
          </a:xfrm>
        </p:spPr>
        <p:txBody>
          <a:bodyPr/>
          <a:lstStyle/>
          <a:p>
            <a:r>
              <a:rPr lang="en-US" altLang="en-US"/>
              <a:t>Social / Collaborative Tags</a:t>
            </a:r>
          </a:p>
        </p:txBody>
      </p:sp>
      <p:pic>
        <p:nvPicPr>
          <p:cNvPr id="288773" name="Picture 5"/>
          <p:cNvPicPr>
            <a:picLocks noChangeAspect="1" noChangeArrowheads="1"/>
          </p:cNvPicPr>
          <p:nvPr/>
        </p:nvPicPr>
        <p:blipFill>
          <a:blip r:embed="rId3" cstate="print">
            <a:lum bright="-6000" contrast="6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760" t="33058" r="12500" b="18962"/>
          <a:stretch>
            <a:fillRect/>
          </a:stretch>
        </p:blipFill>
        <p:spPr bwMode="auto">
          <a:xfrm>
            <a:off x="284163" y="1447800"/>
            <a:ext cx="8502650" cy="467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044412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599" y="1485900"/>
            <a:ext cx="7922747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04800" y="457200"/>
            <a:ext cx="8610600" cy="10668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Example: Tags describe the Resource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04001" y="3556000"/>
            <a:ext cx="1876708" cy="252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3581400"/>
            <a:ext cx="8229600" cy="299313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Tags can describe</a:t>
            </a:r>
          </a:p>
          <a:p>
            <a:pPr marL="822960" lvl="1" indent="-256032" algn="l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</a:pPr>
            <a:r>
              <a:rPr lang="en-US" sz="2400" dirty="0" smtClean="0"/>
              <a:t>The resource (genre, actors, etc)</a:t>
            </a:r>
          </a:p>
          <a:p>
            <a:pPr marL="822960" lvl="1" indent="-256032" algn="l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</a:pPr>
            <a:r>
              <a:rPr lang="en-US" sz="2400" dirty="0" smtClean="0"/>
              <a:t>Organizational (</a:t>
            </a:r>
            <a:r>
              <a:rPr lang="en-US" sz="2400" dirty="0" err="1" smtClean="0"/>
              <a:t>toRead</a:t>
            </a:r>
            <a:r>
              <a:rPr lang="en-US" sz="2400" dirty="0" smtClean="0"/>
              <a:t>)</a:t>
            </a:r>
          </a:p>
          <a:p>
            <a:pPr marL="822960" lvl="1" indent="-256032" algn="l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</a:pPr>
            <a:r>
              <a:rPr lang="en-US" sz="2400" dirty="0" smtClean="0"/>
              <a:t>Subjective (awesome)</a:t>
            </a:r>
          </a:p>
          <a:p>
            <a:pPr marL="822960" lvl="1" indent="-256032" algn="l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Ownership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</a:t>
            </a:r>
            <a:r>
              <a:rPr kumimoji="0" lang="en-US" sz="2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abc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822960" lvl="1" indent="-256032" algn="l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</a:pPr>
            <a:r>
              <a:rPr lang="en-US" sz="2400" baseline="0" dirty="0" smtClean="0"/>
              <a:t>etc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5029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1676400"/>
            <a:ext cx="8534400" cy="4512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229600" cy="1066800"/>
          </a:xfrm>
        </p:spPr>
        <p:txBody>
          <a:bodyPr/>
          <a:lstStyle/>
          <a:p>
            <a:r>
              <a:rPr lang="en-US" dirty="0" smtClean="0"/>
              <a:t>Tag Recommendation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7568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5918200" cy="4477512"/>
          </a:xfrm>
        </p:spPr>
        <p:txBody>
          <a:bodyPr/>
          <a:lstStyle/>
          <a:p>
            <a:r>
              <a:rPr lang="en-US" sz="2400" dirty="0" smtClean="0"/>
              <a:t>These systems are “collaborative.”</a:t>
            </a:r>
          </a:p>
          <a:p>
            <a:pPr lvl="1"/>
            <a:r>
              <a:rPr lang="en-US" sz="2000" dirty="0" smtClean="0"/>
              <a:t>Recommendation / Analytics based on the “wisdom of crowds.”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229600" cy="1066800"/>
          </a:xfrm>
        </p:spPr>
        <p:txBody>
          <a:bodyPr/>
          <a:lstStyle/>
          <a:p>
            <a:r>
              <a:rPr lang="en-US" dirty="0" smtClean="0"/>
              <a:t>Tags describe the user</a:t>
            </a:r>
            <a:endParaRPr 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3124200"/>
            <a:ext cx="1796288" cy="2384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8100" y="1435099"/>
            <a:ext cx="2438400" cy="467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3276600" y="2781300"/>
            <a:ext cx="2438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Rai</a:t>
            </a:r>
            <a:r>
              <a:rPr lang="en-US" dirty="0" smtClean="0"/>
              <a:t> </a:t>
            </a:r>
            <a:r>
              <a:rPr lang="en-US" dirty="0" err="1" smtClean="0"/>
              <a:t>Aren's</a:t>
            </a:r>
            <a:r>
              <a:rPr lang="en-US" dirty="0" smtClean="0"/>
              <a:t> profile</a:t>
            </a:r>
          </a:p>
          <a:p>
            <a:r>
              <a:rPr lang="en-US" dirty="0" smtClean="0"/>
              <a:t>co-author</a:t>
            </a:r>
          </a:p>
          <a:p>
            <a:r>
              <a:rPr lang="en-US" dirty="0" smtClean="0"/>
              <a:t>“Secret of the Sands"</a:t>
            </a:r>
            <a:endParaRPr lang="en-US" dirty="0"/>
          </a:p>
        </p:txBody>
      </p:sp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3400" y="3251200"/>
            <a:ext cx="228600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7681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525" y="300038"/>
            <a:ext cx="8366125" cy="817562"/>
          </a:xfrm>
        </p:spPr>
        <p:txBody>
          <a:bodyPr/>
          <a:lstStyle/>
          <a:p>
            <a:r>
              <a:rPr lang="en-US" dirty="0" smtClean="0"/>
              <a:t>Social 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920" y="1417955"/>
            <a:ext cx="4399280" cy="4540250"/>
          </a:xfrm>
        </p:spPr>
        <p:txBody>
          <a:bodyPr/>
          <a:lstStyle/>
          <a:p>
            <a:r>
              <a:rPr lang="en-US" dirty="0" smtClean="0"/>
              <a:t>A form of collaborative filtering using social network data</a:t>
            </a:r>
          </a:p>
          <a:p>
            <a:pPr lvl="1"/>
            <a:r>
              <a:rPr lang="en-US" dirty="0" smtClean="0"/>
              <a:t>Users profiles represented as sets of links to other nodes (users or items) in the network</a:t>
            </a:r>
          </a:p>
          <a:p>
            <a:pPr lvl="1"/>
            <a:r>
              <a:rPr lang="en-US" dirty="0" smtClean="0"/>
              <a:t>Prediction problem: infer a currently non-existent link in the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457E7-0AF0-40ED-BD94-EE5EAE4A3B96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3256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57713" y="3424238"/>
            <a:ext cx="28575" cy="95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  <p:pic>
        <p:nvPicPr>
          <p:cNvPr id="32563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08383" y="1202054"/>
            <a:ext cx="1367734" cy="45148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  <p:pic>
        <p:nvPicPr>
          <p:cNvPr id="11" name="Picture 10" descr="FB1.jpg"/>
          <p:cNvPicPr>
            <a:picLocks noChangeAspect="1"/>
          </p:cNvPicPr>
          <p:nvPr/>
        </p:nvPicPr>
        <p:blipFill>
          <a:blip r:embed="rId4" cstate="print"/>
          <a:srcRect b="2960"/>
          <a:stretch>
            <a:fillRect/>
          </a:stretch>
        </p:blipFill>
        <p:spPr>
          <a:xfrm>
            <a:off x="5370512" y="1612582"/>
            <a:ext cx="2850451" cy="44961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422364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25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6B4ED-00A1-4935-87D8-884A0E270D0D}" type="slidenum">
              <a:rPr lang="en-US" altLang="en-US"/>
              <a:pPr/>
              <a:t>46</a:t>
            </a:fld>
            <a:endParaRPr lang="en-US" altLang="en-US"/>
          </a:p>
        </p:txBody>
      </p:sp>
      <p:pic>
        <p:nvPicPr>
          <p:cNvPr id="314372" name="Picture 4"/>
          <p:cNvPicPr>
            <a:picLocks noChangeAspect="1" noChangeArrowheads="1"/>
          </p:cNvPicPr>
          <p:nvPr/>
        </p:nvPicPr>
        <p:blipFill>
          <a:blip r:embed="rId3" cstate="print">
            <a:lum contrast="6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1376363"/>
            <a:ext cx="8362950" cy="463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4373" name="Rectangle 5"/>
          <p:cNvSpPr>
            <a:spLocks noGrp="1" noChangeArrowheads="1"/>
          </p:cNvSpPr>
          <p:nvPr>
            <p:ph type="title"/>
          </p:nvPr>
        </p:nvSpPr>
        <p:spPr>
          <a:xfrm>
            <a:off x="263525" y="188913"/>
            <a:ext cx="8532813" cy="1143000"/>
          </a:xfrm>
        </p:spPr>
        <p:txBody>
          <a:bodyPr/>
          <a:lstStyle/>
          <a:p>
            <a:r>
              <a:rPr lang="en-US" altLang="en-US" dirty="0" smtClean="0"/>
              <a:t>Example: Using Tags for Recommendation</a:t>
            </a:r>
            <a:endParaRPr lang="en-US" altLang="en-US" dirty="0"/>
          </a:p>
        </p:txBody>
      </p:sp>
    </p:spTree>
    <p:extLst>
      <p:ext uri="{BB962C8B-B14F-4D97-AF65-F5344CB8AC3E}">
        <p14:creationId xmlns="" xmlns:p14="http://schemas.microsoft.com/office/powerpoint/2010/main" val="1131178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471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0E9E9DC-4393-46A4-80C1-8A23869B15D0}" type="slidenum">
              <a:rPr lang="en-US" altLang="en-US" smtClean="0"/>
              <a:pPr/>
              <a:t>47</a:t>
            </a:fld>
            <a:endParaRPr lang="en-US" altLang="en-US" smtClean="0"/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46100"/>
          </a:xfrm>
        </p:spPr>
        <p:txBody>
          <a:bodyPr/>
          <a:lstStyle/>
          <a:p>
            <a:r>
              <a:rPr lang="en-US" altLang="en-US" smtClean="0"/>
              <a:t>Learning interface agents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1800" y="914400"/>
            <a:ext cx="8216900" cy="5295900"/>
          </a:xfrm>
        </p:spPr>
        <p:txBody>
          <a:bodyPr/>
          <a:lstStyle/>
          <a:p>
            <a:r>
              <a:rPr lang="en-US" altLang="en-US" sz="2000" smtClean="0"/>
              <a:t>Add agents to the user interface and delegate tasks to them</a:t>
            </a:r>
          </a:p>
          <a:p>
            <a:r>
              <a:rPr lang="en-US" altLang="en-US" sz="2000" smtClean="0"/>
              <a:t>Use machine learning to improve performance</a:t>
            </a:r>
          </a:p>
          <a:p>
            <a:pPr lvl="1"/>
            <a:r>
              <a:rPr lang="en-US" altLang="en-US" sz="1800" smtClean="0"/>
              <a:t>learn user behavior, preferences</a:t>
            </a:r>
          </a:p>
          <a:p>
            <a:r>
              <a:rPr lang="en-US" altLang="en-US" sz="2000" smtClean="0"/>
              <a:t>Useful when:</a:t>
            </a:r>
          </a:p>
          <a:p>
            <a:pPr lvl="1"/>
            <a:r>
              <a:rPr lang="en-US" altLang="en-US" sz="1800" smtClean="0"/>
              <a:t>1) past behavior is a useful predictor of the future behavior</a:t>
            </a:r>
          </a:p>
          <a:p>
            <a:pPr lvl="1"/>
            <a:r>
              <a:rPr lang="en-US" altLang="en-US" sz="1800" smtClean="0"/>
              <a:t>2) wide variety of behaviors amongst users</a:t>
            </a:r>
          </a:p>
          <a:p>
            <a:r>
              <a:rPr lang="en-US" altLang="en-US" sz="2000" smtClean="0"/>
              <a:t>Examples: </a:t>
            </a:r>
          </a:p>
          <a:p>
            <a:pPr lvl="1"/>
            <a:r>
              <a:rPr lang="en-US" altLang="en-US" sz="1800" smtClean="0"/>
              <a:t>mail clerk: sort incoming messages in right mailboxes</a:t>
            </a:r>
          </a:p>
          <a:p>
            <a:pPr lvl="1"/>
            <a:r>
              <a:rPr lang="en-US" altLang="en-US" sz="1800" smtClean="0"/>
              <a:t>calendar manager: automatically schedule meeting times?</a:t>
            </a:r>
          </a:p>
          <a:p>
            <a:pPr lvl="1"/>
            <a:r>
              <a:rPr lang="en-US" altLang="en-US" sz="1800" smtClean="0"/>
              <a:t>Personal news agents</a:t>
            </a:r>
          </a:p>
          <a:p>
            <a:pPr lvl="1"/>
            <a:r>
              <a:rPr lang="en-US" altLang="en-US" sz="1800" smtClean="0"/>
              <a:t>portfolio manager agents</a:t>
            </a:r>
          </a:p>
          <a:p>
            <a:r>
              <a:rPr lang="en-US" altLang="en-US" sz="2000" smtClean="0"/>
              <a:t>Advantages:</a:t>
            </a:r>
          </a:p>
          <a:p>
            <a:pPr lvl="1"/>
            <a:r>
              <a:rPr lang="en-US" altLang="en-US" sz="1800" smtClean="0"/>
              <a:t>less work for user and application writer</a:t>
            </a:r>
          </a:p>
          <a:p>
            <a:pPr lvl="1"/>
            <a:r>
              <a:rPr lang="en-US" altLang="en-US" sz="1800" smtClean="0"/>
              <a:t>adaptive behavior</a:t>
            </a:r>
          </a:p>
          <a:p>
            <a:pPr lvl="1"/>
            <a:r>
              <a:rPr lang="en-US" altLang="en-US" sz="1800" smtClean="0"/>
              <a:t>user and agent build trust relationship gradually</a:t>
            </a:r>
          </a:p>
        </p:txBody>
      </p:sp>
    </p:spTree>
    <p:extLst>
      <p:ext uri="{BB962C8B-B14F-4D97-AF65-F5344CB8AC3E}">
        <p14:creationId xmlns="" xmlns:p14="http://schemas.microsoft.com/office/powerpoint/2010/main" val="384994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32463EF-6066-435F-BC48-BDF8C1797F2C}" type="slidenum">
              <a:rPr lang="en-US" altLang="en-US" smtClean="0"/>
              <a:pPr/>
              <a:t>48</a:t>
            </a:fld>
            <a:endParaRPr lang="en-US" altLang="en-US" smtClean="0"/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41300"/>
            <a:ext cx="7772400" cy="698500"/>
          </a:xfrm>
        </p:spPr>
        <p:txBody>
          <a:bodyPr/>
          <a:lstStyle/>
          <a:p>
            <a:r>
              <a:rPr lang="en-US" altLang="en-US" sz="3200" smtClean="0"/>
              <a:t>Letizia: Autonomous Interface Agent</a:t>
            </a:r>
            <a:r>
              <a:rPr lang="en-US" altLang="en-US" smtClean="0"/>
              <a:t> </a:t>
            </a:r>
            <a:r>
              <a:rPr lang="en-US" altLang="en-US" sz="2000" smtClean="0"/>
              <a:t>(Lieberman 96)</a:t>
            </a:r>
            <a:endParaRPr lang="en-US" altLang="en-US" sz="2800" smtClean="0"/>
          </a:p>
        </p:txBody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3860800"/>
            <a:ext cx="8178800" cy="2133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smtClean="0"/>
              <a:t>Recommends web pages during browsing based on user profile</a:t>
            </a:r>
          </a:p>
          <a:p>
            <a:pPr>
              <a:lnSpc>
                <a:spcPct val="90000"/>
              </a:lnSpc>
            </a:pPr>
            <a:r>
              <a:rPr lang="en-US" altLang="en-US" sz="2000" smtClean="0"/>
              <a:t>Learns user profile using simple heuristics </a:t>
            </a:r>
          </a:p>
          <a:p>
            <a:pPr>
              <a:lnSpc>
                <a:spcPct val="90000"/>
              </a:lnSpc>
            </a:pPr>
            <a:r>
              <a:rPr lang="en-US" altLang="en-US" sz="2000" smtClean="0"/>
              <a:t>Passive observation, recommend on request</a:t>
            </a:r>
          </a:p>
          <a:p>
            <a:pPr>
              <a:lnSpc>
                <a:spcPct val="90000"/>
              </a:lnSpc>
            </a:pPr>
            <a:r>
              <a:rPr lang="en-US" altLang="en-US" sz="2000" smtClean="0"/>
              <a:t>Provides </a:t>
            </a:r>
            <a:r>
              <a:rPr lang="en-US" altLang="en-US" sz="2000" i="1" smtClean="0"/>
              <a:t>relative</a:t>
            </a:r>
            <a:r>
              <a:rPr lang="en-US" altLang="en-US" sz="2000" smtClean="0"/>
              <a:t> ordering of link interestingness</a:t>
            </a:r>
          </a:p>
          <a:p>
            <a:pPr>
              <a:lnSpc>
                <a:spcPct val="90000"/>
              </a:lnSpc>
            </a:pPr>
            <a:r>
              <a:rPr lang="en-US" altLang="en-US" sz="2000" smtClean="0"/>
              <a:t>Assumes recommendations “near” current page are more valuable than others</a:t>
            </a:r>
          </a:p>
        </p:txBody>
      </p:sp>
      <p:sp>
        <p:nvSpPr>
          <p:cNvPr id="48134" name="Oval 4"/>
          <p:cNvSpPr>
            <a:spLocks noChangeArrowheads="1"/>
          </p:cNvSpPr>
          <p:nvPr/>
        </p:nvSpPr>
        <p:spPr bwMode="auto">
          <a:xfrm>
            <a:off x="2400300" y="15494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35" name="Oval 5"/>
          <p:cNvSpPr>
            <a:spLocks noChangeArrowheads="1"/>
          </p:cNvSpPr>
          <p:nvPr/>
        </p:nvSpPr>
        <p:spPr bwMode="auto">
          <a:xfrm>
            <a:off x="2019300" y="20828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36" name="Oval 6"/>
          <p:cNvSpPr>
            <a:spLocks noChangeArrowheads="1"/>
          </p:cNvSpPr>
          <p:nvPr/>
        </p:nvSpPr>
        <p:spPr bwMode="auto">
          <a:xfrm>
            <a:off x="2400300" y="20828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37" name="Oval 7"/>
          <p:cNvSpPr>
            <a:spLocks noChangeArrowheads="1"/>
          </p:cNvSpPr>
          <p:nvPr/>
        </p:nvSpPr>
        <p:spPr bwMode="auto">
          <a:xfrm>
            <a:off x="2781300" y="20828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38" name="Oval 8"/>
          <p:cNvSpPr>
            <a:spLocks noChangeArrowheads="1"/>
          </p:cNvSpPr>
          <p:nvPr/>
        </p:nvSpPr>
        <p:spPr bwMode="auto">
          <a:xfrm>
            <a:off x="2019300" y="26162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39" name="Oval 9"/>
          <p:cNvSpPr>
            <a:spLocks noChangeArrowheads="1"/>
          </p:cNvSpPr>
          <p:nvPr/>
        </p:nvSpPr>
        <p:spPr bwMode="auto">
          <a:xfrm>
            <a:off x="2400300" y="26162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40" name="Oval 10"/>
          <p:cNvSpPr>
            <a:spLocks noChangeArrowheads="1"/>
          </p:cNvSpPr>
          <p:nvPr/>
        </p:nvSpPr>
        <p:spPr bwMode="auto">
          <a:xfrm>
            <a:off x="2781300" y="26162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41" name="Oval 11"/>
          <p:cNvSpPr>
            <a:spLocks noChangeArrowheads="1"/>
          </p:cNvSpPr>
          <p:nvPr/>
        </p:nvSpPr>
        <p:spPr bwMode="auto">
          <a:xfrm>
            <a:off x="2019300" y="31496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42" name="Oval 12"/>
          <p:cNvSpPr>
            <a:spLocks noChangeArrowheads="1"/>
          </p:cNvSpPr>
          <p:nvPr/>
        </p:nvSpPr>
        <p:spPr bwMode="auto">
          <a:xfrm>
            <a:off x="2400300" y="31496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43" name="Oval 13"/>
          <p:cNvSpPr>
            <a:spLocks noChangeArrowheads="1"/>
          </p:cNvSpPr>
          <p:nvPr/>
        </p:nvSpPr>
        <p:spPr bwMode="auto">
          <a:xfrm>
            <a:off x="2781300" y="31496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44" name="Oval 14"/>
          <p:cNvSpPr>
            <a:spLocks noChangeArrowheads="1"/>
          </p:cNvSpPr>
          <p:nvPr/>
        </p:nvSpPr>
        <p:spPr bwMode="auto">
          <a:xfrm>
            <a:off x="3162300" y="26162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45" name="Oval 15"/>
          <p:cNvSpPr>
            <a:spLocks noChangeArrowheads="1"/>
          </p:cNvSpPr>
          <p:nvPr/>
        </p:nvSpPr>
        <p:spPr bwMode="auto">
          <a:xfrm>
            <a:off x="3543300" y="26162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46" name="Oval 16"/>
          <p:cNvSpPr>
            <a:spLocks noChangeArrowheads="1"/>
          </p:cNvSpPr>
          <p:nvPr/>
        </p:nvSpPr>
        <p:spPr bwMode="auto">
          <a:xfrm>
            <a:off x="1257300" y="26162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47" name="Oval 17"/>
          <p:cNvSpPr>
            <a:spLocks noChangeArrowheads="1"/>
          </p:cNvSpPr>
          <p:nvPr/>
        </p:nvSpPr>
        <p:spPr bwMode="auto">
          <a:xfrm>
            <a:off x="1638300" y="26162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48" name="Oval 18"/>
          <p:cNvSpPr>
            <a:spLocks noChangeArrowheads="1"/>
          </p:cNvSpPr>
          <p:nvPr/>
        </p:nvSpPr>
        <p:spPr bwMode="auto">
          <a:xfrm>
            <a:off x="3162300" y="31496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49" name="Oval 19"/>
          <p:cNvSpPr>
            <a:spLocks noChangeArrowheads="1"/>
          </p:cNvSpPr>
          <p:nvPr/>
        </p:nvSpPr>
        <p:spPr bwMode="auto">
          <a:xfrm>
            <a:off x="3543300" y="31496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50" name="Oval 20"/>
          <p:cNvSpPr>
            <a:spLocks noChangeArrowheads="1"/>
          </p:cNvSpPr>
          <p:nvPr/>
        </p:nvSpPr>
        <p:spPr bwMode="auto">
          <a:xfrm>
            <a:off x="3924300" y="31496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51" name="Oval 21"/>
          <p:cNvSpPr>
            <a:spLocks noChangeArrowheads="1"/>
          </p:cNvSpPr>
          <p:nvPr/>
        </p:nvSpPr>
        <p:spPr bwMode="auto">
          <a:xfrm>
            <a:off x="876300" y="31496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52" name="Oval 22"/>
          <p:cNvSpPr>
            <a:spLocks noChangeArrowheads="1"/>
          </p:cNvSpPr>
          <p:nvPr/>
        </p:nvSpPr>
        <p:spPr bwMode="auto">
          <a:xfrm>
            <a:off x="1257300" y="31496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53" name="Oval 23"/>
          <p:cNvSpPr>
            <a:spLocks noChangeArrowheads="1"/>
          </p:cNvSpPr>
          <p:nvPr/>
        </p:nvSpPr>
        <p:spPr bwMode="auto">
          <a:xfrm>
            <a:off x="1638300" y="31496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54" name="Line 24"/>
          <p:cNvSpPr>
            <a:spLocks noChangeShapeType="1"/>
          </p:cNvSpPr>
          <p:nvPr/>
        </p:nvSpPr>
        <p:spPr bwMode="auto">
          <a:xfrm flipH="1">
            <a:off x="2095500" y="1701800"/>
            <a:ext cx="304800" cy="381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55" name="Line 25"/>
          <p:cNvSpPr>
            <a:spLocks noChangeShapeType="1"/>
          </p:cNvSpPr>
          <p:nvPr/>
        </p:nvSpPr>
        <p:spPr bwMode="auto">
          <a:xfrm>
            <a:off x="2476500" y="1701800"/>
            <a:ext cx="0" cy="381000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56" name="Line 26"/>
          <p:cNvSpPr>
            <a:spLocks noChangeShapeType="1"/>
          </p:cNvSpPr>
          <p:nvPr/>
        </p:nvSpPr>
        <p:spPr bwMode="auto">
          <a:xfrm>
            <a:off x="2476500" y="2235200"/>
            <a:ext cx="0" cy="381000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57" name="Line 27"/>
          <p:cNvSpPr>
            <a:spLocks noChangeShapeType="1"/>
          </p:cNvSpPr>
          <p:nvPr/>
        </p:nvSpPr>
        <p:spPr bwMode="auto">
          <a:xfrm>
            <a:off x="2476500" y="2768600"/>
            <a:ext cx="0" cy="45720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58" name="Line 28"/>
          <p:cNvSpPr>
            <a:spLocks noChangeShapeType="1"/>
          </p:cNvSpPr>
          <p:nvPr/>
        </p:nvSpPr>
        <p:spPr bwMode="auto">
          <a:xfrm flipH="1">
            <a:off x="952500" y="2768600"/>
            <a:ext cx="304800" cy="38100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59" name="Line 29"/>
          <p:cNvSpPr>
            <a:spLocks noChangeShapeType="1"/>
          </p:cNvSpPr>
          <p:nvPr/>
        </p:nvSpPr>
        <p:spPr bwMode="auto">
          <a:xfrm>
            <a:off x="2552700" y="1701800"/>
            <a:ext cx="304800" cy="381000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60" name="Line 30"/>
          <p:cNvSpPr>
            <a:spLocks noChangeShapeType="1"/>
          </p:cNvSpPr>
          <p:nvPr/>
        </p:nvSpPr>
        <p:spPr bwMode="auto">
          <a:xfrm>
            <a:off x="2552700" y="2235200"/>
            <a:ext cx="304800" cy="381000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61" name="Line 31"/>
          <p:cNvSpPr>
            <a:spLocks noChangeShapeType="1"/>
          </p:cNvSpPr>
          <p:nvPr/>
        </p:nvSpPr>
        <p:spPr bwMode="auto">
          <a:xfrm flipH="1">
            <a:off x="1333500" y="2159000"/>
            <a:ext cx="685800" cy="4572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62" name="Line 32"/>
          <p:cNvSpPr>
            <a:spLocks noChangeShapeType="1"/>
          </p:cNvSpPr>
          <p:nvPr/>
        </p:nvSpPr>
        <p:spPr bwMode="auto">
          <a:xfrm flipH="1">
            <a:off x="1714500" y="2159000"/>
            <a:ext cx="381000" cy="457200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63" name="Line 33"/>
          <p:cNvSpPr>
            <a:spLocks noChangeShapeType="1"/>
          </p:cNvSpPr>
          <p:nvPr/>
        </p:nvSpPr>
        <p:spPr bwMode="auto">
          <a:xfrm>
            <a:off x="1333500" y="2768600"/>
            <a:ext cx="0" cy="38100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64" name="Line 34"/>
          <p:cNvSpPr>
            <a:spLocks noChangeShapeType="1"/>
          </p:cNvSpPr>
          <p:nvPr/>
        </p:nvSpPr>
        <p:spPr bwMode="auto">
          <a:xfrm>
            <a:off x="1714500" y="2768600"/>
            <a:ext cx="0" cy="38100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65" name="Line 35"/>
          <p:cNvSpPr>
            <a:spLocks noChangeShapeType="1"/>
          </p:cNvSpPr>
          <p:nvPr/>
        </p:nvSpPr>
        <p:spPr bwMode="auto">
          <a:xfrm>
            <a:off x="2095500" y="2768600"/>
            <a:ext cx="0" cy="38100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66" name="Line 36"/>
          <p:cNvSpPr>
            <a:spLocks noChangeShapeType="1"/>
          </p:cNvSpPr>
          <p:nvPr/>
        </p:nvSpPr>
        <p:spPr bwMode="auto">
          <a:xfrm>
            <a:off x="2857500" y="2768600"/>
            <a:ext cx="0" cy="38100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67" name="Line 37"/>
          <p:cNvSpPr>
            <a:spLocks noChangeShapeType="1"/>
          </p:cNvSpPr>
          <p:nvPr/>
        </p:nvSpPr>
        <p:spPr bwMode="auto">
          <a:xfrm>
            <a:off x="2933700" y="2768600"/>
            <a:ext cx="304800" cy="38100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68" name="Line 38"/>
          <p:cNvSpPr>
            <a:spLocks noChangeShapeType="1"/>
          </p:cNvSpPr>
          <p:nvPr/>
        </p:nvSpPr>
        <p:spPr bwMode="auto">
          <a:xfrm>
            <a:off x="2933700" y="2235200"/>
            <a:ext cx="685800" cy="381000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69" name="Line 39"/>
          <p:cNvSpPr>
            <a:spLocks noChangeShapeType="1"/>
          </p:cNvSpPr>
          <p:nvPr/>
        </p:nvSpPr>
        <p:spPr bwMode="auto">
          <a:xfrm>
            <a:off x="2933700" y="2235200"/>
            <a:ext cx="228600" cy="381000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70" name="Line 40"/>
          <p:cNvSpPr>
            <a:spLocks noChangeShapeType="1"/>
          </p:cNvSpPr>
          <p:nvPr/>
        </p:nvSpPr>
        <p:spPr bwMode="auto">
          <a:xfrm>
            <a:off x="3695700" y="2768600"/>
            <a:ext cx="304800" cy="38100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71" name="Line 41"/>
          <p:cNvSpPr>
            <a:spLocks noChangeShapeType="1"/>
          </p:cNvSpPr>
          <p:nvPr/>
        </p:nvSpPr>
        <p:spPr bwMode="auto">
          <a:xfrm>
            <a:off x="3314700" y="2768600"/>
            <a:ext cx="228600" cy="38100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72" name="Line 42"/>
          <p:cNvSpPr>
            <a:spLocks noChangeShapeType="1"/>
          </p:cNvSpPr>
          <p:nvPr/>
        </p:nvSpPr>
        <p:spPr bwMode="auto">
          <a:xfrm>
            <a:off x="2095500" y="2235200"/>
            <a:ext cx="0" cy="381000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73" name="Line 43"/>
          <p:cNvSpPr>
            <a:spLocks noChangeShapeType="1"/>
          </p:cNvSpPr>
          <p:nvPr/>
        </p:nvSpPr>
        <p:spPr bwMode="auto">
          <a:xfrm>
            <a:off x="2095500" y="2159000"/>
            <a:ext cx="304800" cy="457200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74" name="Text Box 44"/>
          <p:cNvSpPr txBox="1">
            <a:spLocks noChangeArrowheads="1"/>
          </p:cNvSpPr>
          <p:nvPr/>
        </p:nvSpPr>
        <p:spPr bwMode="auto">
          <a:xfrm>
            <a:off x="1320800" y="2082800"/>
            <a:ext cx="546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>
                <a:latin typeface="Comic Sans MS" pitchFamily="66" charset="0"/>
              </a:rPr>
              <a:t>user</a:t>
            </a:r>
          </a:p>
        </p:txBody>
      </p:sp>
      <p:sp>
        <p:nvSpPr>
          <p:cNvPr id="48175" name="Text Box 45"/>
          <p:cNvSpPr txBox="1">
            <a:spLocks noChangeArrowheads="1"/>
          </p:cNvSpPr>
          <p:nvPr/>
        </p:nvSpPr>
        <p:spPr bwMode="auto">
          <a:xfrm>
            <a:off x="3162300" y="2159000"/>
            <a:ext cx="698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>
                <a:latin typeface="Comic Sans MS" pitchFamily="66" charset="0"/>
              </a:rPr>
              <a:t>letizia</a:t>
            </a:r>
          </a:p>
        </p:txBody>
      </p:sp>
      <p:sp>
        <p:nvSpPr>
          <p:cNvPr id="48176" name="Rectangle 46"/>
          <p:cNvSpPr>
            <a:spLocks noChangeArrowheads="1"/>
          </p:cNvSpPr>
          <p:nvPr/>
        </p:nvSpPr>
        <p:spPr bwMode="auto">
          <a:xfrm>
            <a:off x="4457700" y="2997200"/>
            <a:ext cx="11430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77" name="Text Box 47"/>
          <p:cNvSpPr txBox="1">
            <a:spLocks noChangeArrowheads="1"/>
          </p:cNvSpPr>
          <p:nvPr/>
        </p:nvSpPr>
        <p:spPr bwMode="auto">
          <a:xfrm>
            <a:off x="4457700" y="2997200"/>
            <a:ext cx="1158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>
                <a:latin typeface="Comic Sans MS" pitchFamily="66" charset="0"/>
              </a:rPr>
              <a:t>user profile</a:t>
            </a:r>
          </a:p>
        </p:txBody>
      </p:sp>
      <p:sp>
        <p:nvSpPr>
          <p:cNvPr id="48178" name="Rectangle 48"/>
          <p:cNvSpPr>
            <a:spLocks noChangeArrowheads="1"/>
          </p:cNvSpPr>
          <p:nvPr/>
        </p:nvSpPr>
        <p:spPr bwMode="auto">
          <a:xfrm>
            <a:off x="4473575" y="2463800"/>
            <a:ext cx="11430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79" name="Text Box 49"/>
          <p:cNvSpPr txBox="1">
            <a:spLocks noChangeArrowheads="1"/>
          </p:cNvSpPr>
          <p:nvPr/>
        </p:nvSpPr>
        <p:spPr bwMode="auto">
          <a:xfrm>
            <a:off x="4473575" y="2463800"/>
            <a:ext cx="10112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>
                <a:latin typeface="Comic Sans MS" pitchFamily="66" charset="0"/>
              </a:rPr>
              <a:t>heuristics</a:t>
            </a:r>
          </a:p>
        </p:txBody>
      </p:sp>
      <p:grpSp>
        <p:nvGrpSpPr>
          <p:cNvPr id="48180" name="Group 50"/>
          <p:cNvGrpSpPr>
            <a:grpSpLocks/>
          </p:cNvGrpSpPr>
          <p:nvPr/>
        </p:nvGrpSpPr>
        <p:grpSpPr bwMode="auto">
          <a:xfrm>
            <a:off x="4473575" y="1473200"/>
            <a:ext cx="1143000" cy="762000"/>
            <a:chOff x="3984" y="1056"/>
            <a:chExt cx="1536" cy="768"/>
          </a:xfrm>
        </p:grpSpPr>
        <p:sp>
          <p:nvSpPr>
            <p:cNvPr id="48186" name="Oval 51"/>
            <p:cNvSpPr>
              <a:spLocks noChangeArrowheads="1"/>
            </p:cNvSpPr>
            <p:nvPr/>
          </p:nvSpPr>
          <p:spPr bwMode="auto">
            <a:xfrm>
              <a:off x="4704" y="1056"/>
              <a:ext cx="96" cy="9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187" name="Oval 52"/>
            <p:cNvSpPr>
              <a:spLocks noChangeArrowheads="1"/>
            </p:cNvSpPr>
            <p:nvPr/>
          </p:nvSpPr>
          <p:spPr bwMode="auto">
            <a:xfrm>
              <a:off x="4464" y="1392"/>
              <a:ext cx="96" cy="9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188" name="Oval 53"/>
            <p:cNvSpPr>
              <a:spLocks noChangeArrowheads="1"/>
            </p:cNvSpPr>
            <p:nvPr/>
          </p:nvSpPr>
          <p:spPr bwMode="auto">
            <a:xfrm>
              <a:off x="4704" y="1392"/>
              <a:ext cx="96" cy="9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189" name="Oval 54"/>
            <p:cNvSpPr>
              <a:spLocks noChangeArrowheads="1"/>
            </p:cNvSpPr>
            <p:nvPr/>
          </p:nvSpPr>
          <p:spPr bwMode="auto">
            <a:xfrm>
              <a:off x="4944" y="1392"/>
              <a:ext cx="96" cy="9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190" name="Oval 55"/>
            <p:cNvSpPr>
              <a:spLocks noChangeArrowheads="1"/>
            </p:cNvSpPr>
            <p:nvPr/>
          </p:nvSpPr>
          <p:spPr bwMode="auto">
            <a:xfrm>
              <a:off x="4464" y="1728"/>
              <a:ext cx="96" cy="9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191" name="Oval 56"/>
            <p:cNvSpPr>
              <a:spLocks noChangeArrowheads="1"/>
            </p:cNvSpPr>
            <p:nvPr/>
          </p:nvSpPr>
          <p:spPr bwMode="auto">
            <a:xfrm>
              <a:off x="4704" y="1728"/>
              <a:ext cx="96" cy="9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192" name="Oval 57"/>
            <p:cNvSpPr>
              <a:spLocks noChangeArrowheads="1"/>
            </p:cNvSpPr>
            <p:nvPr/>
          </p:nvSpPr>
          <p:spPr bwMode="auto">
            <a:xfrm>
              <a:off x="4944" y="1728"/>
              <a:ext cx="96" cy="9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193" name="Oval 58"/>
            <p:cNvSpPr>
              <a:spLocks noChangeArrowheads="1"/>
            </p:cNvSpPr>
            <p:nvPr/>
          </p:nvSpPr>
          <p:spPr bwMode="auto">
            <a:xfrm>
              <a:off x="5184" y="1728"/>
              <a:ext cx="96" cy="9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194" name="Oval 59"/>
            <p:cNvSpPr>
              <a:spLocks noChangeArrowheads="1"/>
            </p:cNvSpPr>
            <p:nvPr/>
          </p:nvSpPr>
          <p:spPr bwMode="auto">
            <a:xfrm>
              <a:off x="5424" y="1728"/>
              <a:ext cx="96" cy="9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195" name="Oval 60"/>
            <p:cNvSpPr>
              <a:spLocks noChangeArrowheads="1"/>
            </p:cNvSpPr>
            <p:nvPr/>
          </p:nvSpPr>
          <p:spPr bwMode="auto">
            <a:xfrm>
              <a:off x="3984" y="1728"/>
              <a:ext cx="96" cy="9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196" name="Oval 61"/>
            <p:cNvSpPr>
              <a:spLocks noChangeArrowheads="1"/>
            </p:cNvSpPr>
            <p:nvPr/>
          </p:nvSpPr>
          <p:spPr bwMode="auto">
            <a:xfrm>
              <a:off x="4224" y="1728"/>
              <a:ext cx="96" cy="9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197" name="Line 62"/>
            <p:cNvSpPr>
              <a:spLocks noChangeShapeType="1"/>
            </p:cNvSpPr>
            <p:nvPr/>
          </p:nvSpPr>
          <p:spPr bwMode="auto">
            <a:xfrm flipH="1">
              <a:off x="4512" y="1152"/>
              <a:ext cx="192" cy="24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98" name="Line 63"/>
            <p:cNvSpPr>
              <a:spLocks noChangeShapeType="1"/>
            </p:cNvSpPr>
            <p:nvPr/>
          </p:nvSpPr>
          <p:spPr bwMode="auto">
            <a:xfrm>
              <a:off x="4752" y="1152"/>
              <a:ext cx="1" cy="240"/>
            </a:xfrm>
            <a:prstGeom prst="line">
              <a:avLst/>
            </a:prstGeom>
            <a:noFill/>
            <a:ln w="19050">
              <a:solidFill>
                <a:srgbClr val="3399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99" name="Line 64"/>
            <p:cNvSpPr>
              <a:spLocks noChangeShapeType="1"/>
            </p:cNvSpPr>
            <p:nvPr/>
          </p:nvSpPr>
          <p:spPr bwMode="auto">
            <a:xfrm>
              <a:off x="4752" y="1488"/>
              <a:ext cx="1" cy="240"/>
            </a:xfrm>
            <a:prstGeom prst="line">
              <a:avLst/>
            </a:prstGeom>
            <a:noFill/>
            <a:ln w="19050">
              <a:solidFill>
                <a:srgbClr val="3399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00" name="Line 65"/>
            <p:cNvSpPr>
              <a:spLocks noChangeShapeType="1"/>
            </p:cNvSpPr>
            <p:nvPr/>
          </p:nvSpPr>
          <p:spPr bwMode="auto">
            <a:xfrm>
              <a:off x="4800" y="1152"/>
              <a:ext cx="192" cy="240"/>
            </a:xfrm>
            <a:prstGeom prst="line">
              <a:avLst/>
            </a:prstGeom>
            <a:noFill/>
            <a:ln w="19050">
              <a:solidFill>
                <a:srgbClr val="3399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01" name="Line 66"/>
            <p:cNvSpPr>
              <a:spLocks noChangeShapeType="1"/>
            </p:cNvSpPr>
            <p:nvPr/>
          </p:nvSpPr>
          <p:spPr bwMode="auto">
            <a:xfrm>
              <a:off x="4800" y="1488"/>
              <a:ext cx="192" cy="240"/>
            </a:xfrm>
            <a:prstGeom prst="line">
              <a:avLst/>
            </a:prstGeom>
            <a:noFill/>
            <a:ln w="19050">
              <a:solidFill>
                <a:srgbClr val="3399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02" name="Line 67"/>
            <p:cNvSpPr>
              <a:spLocks noChangeShapeType="1"/>
            </p:cNvSpPr>
            <p:nvPr/>
          </p:nvSpPr>
          <p:spPr bwMode="auto">
            <a:xfrm flipH="1">
              <a:off x="4032" y="1440"/>
              <a:ext cx="432" cy="288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03" name="Line 68"/>
            <p:cNvSpPr>
              <a:spLocks noChangeShapeType="1"/>
            </p:cNvSpPr>
            <p:nvPr/>
          </p:nvSpPr>
          <p:spPr bwMode="auto">
            <a:xfrm flipH="1">
              <a:off x="4272" y="1440"/>
              <a:ext cx="240" cy="288"/>
            </a:xfrm>
            <a:prstGeom prst="line">
              <a:avLst/>
            </a:prstGeom>
            <a:noFill/>
            <a:ln w="19050">
              <a:solidFill>
                <a:srgbClr val="3399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04" name="Line 69"/>
            <p:cNvSpPr>
              <a:spLocks noChangeShapeType="1"/>
            </p:cNvSpPr>
            <p:nvPr/>
          </p:nvSpPr>
          <p:spPr bwMode="auto">
            <a:xfrm>
              <a:off x="5040" y="1488"/>
              <a:ext cx="432" cy="240"/>
            </a:xfrm>
            <a:prstGeom prst="line">
              <a:avLst/>
            </a:prstGeom>
            <a:noFill/>
            <a:ln w="19050">
              <a:solidFill>
                <a:srgbClr val="3399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05" name="Line 70"/>
            <p:cNvSpPr>
              <a:spLocks noChangeShapeType="1"/>
            </p:cNvSpPr>
            <p:nvPr/>
          </p:nvSpPr>
          <p:spPr bwMode="auto">
            <a:xfrm>
              <a:off x="5040" y="1488"/>
              <a:ext cx="144" cy="240"/>
            </a:xfrm>
            <a:prstGeom prst="line">
              <a:avLst/>
            </a:prstGeom>
            <a:noFill/>
            <a:ln w="19050">
              <a:solidFill>
                <a:srgbClr val="3399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06" name="Line 71"/>
            <p:cNvSpPr>
              <a:spLocks noChangeShapeType="1"/>
            </p:cNvSpPr>
            <p:nvPr/>
          </p:nvSpPr>
          <p:spPr bwMode="auto">
            <a:xfrm>
              <a:off x="4512" y="1488"/>
              <a:ext cx="1" cy="240"/>
            </a:xfrm>
            <a:prstGeom prst="line">
              <a:avLst/>
            </a:prstGeom>
            <a:noFill/>
            <a:ln w="19050">
              <a:solidFill>
                <a:srgbClr val="3399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07" name="Line 72"/>
            <p:cNvSpPr>
              <a:spLocks noChangeShapeType="1"/>
            </p:cNvSpPr>
            <p:nvPr/>
          </p:nvSpPr>
          <p:spPr bwMode="auto">
            <a:xfrm>
              <a:off x="4512" y="1440"/>
              <a:ext cx="192" cy="288"/>
            </a:xfrm>
            <a:prstGeom prst="line">
              <a:avLst/>
            </a:prstGeom>
            <a:noFill/>
            <a:ln w="19050">
              <a:solidFill>
                <a:srgbClr val="3399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8181" name="Line 73"/>
          <p:cNvSpPr>
            <a:spLocks noChangeShapeType="1"/>
          </p:cNvSpPr>
          <p:nvPr/>
        </p:nvSpPr>
        <p:spPr bwMode="auto">
          <a:xfrm>
            <a:off x="5692775" y="1930400"/>
            <a:ext cx="685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82" name="Line 74"/>
          <p:cNvSpPr>
            <a:spLocks noChangeShapeType="1"/>
          </p:cNvSpPr>
          <p:nvPr/>
        </p:nvSpPr>
        <p:spPr bwMode="auto">
          <a:xfrm>
            <a:off x="5692775" y="26162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83" name="Line 75"/>
          <p:cNvSpPr>
            <a:spLocks noChangeShapeType="1"/>
          </p:cNvSpPr>
          <p:nvPr/>
        </p:nvSpPr>
        <p:spPr bwMode="auto">
          <a:xfrm flipV="1">
            <a:off x="5692775" y="276860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84" name="Rectangle 76"/>
          <p:cNvSpPr>
            <a:spLocks noChangeArrowheads="1"/>
          </p:cNvSpPr>
          <p:nvPr/>
        </p:nvSpPr>
        <p:spPr bwMode="auto">
          <a:xfrm>
            <a:off x="6530975" y="2463800"/>
            <a:ext cx="16002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85" name="Text Box 77"/>
          <p:cNvSpPr txBox="1">
            <a:spLocks noChangeArrowheads="1"/>
          </p:cNvSpPr>
          <p:nvPr/>
        </p:nvSpPr>
        <p:spPr bwMode="auto">
          <a:xfrm>
            <a:off x="6530975" y="2463800"/>
            <a:ext cx="167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>
                <a:latin typeface="Comic Sans MS" pitchFamily="66" charset="0"/>
              </a:rPr>
              <a:t>recommendations</a:t>
            </a:r>
          </a:p>
        </p:txBody>
      </p:sp>
    </p:spTree>
    <p:extLst>
      <p:ext uri="{BB962C8B-B14F-4D97-AF65-F5344CB8AC3E}">
        <p14:creationId xmlns="" xmlns:p14="http://schemas.microsoft.com/office/powerpoint/2010/main" val="16532485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491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253B466-9A5E-4CCD-AACF-876C5C411F08}" type="slidenum">
              <a:rPr lang="en-US" altLang="en-US" smtClean="0"/>
              <a:pPr/>
              <a:t>49</a:t>
            </a:fld>
            <a:endParaRPr lang="en-US" altLang="en-US" smtClean="0"/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0" y="241300"/>
            <a:ext cx="7162800" cy="520700"/>
          </a:xfrm>
          <a:noFill/>
        </p:spPr>
        <p:txBody>
          <a:bodyPr lIns="90488" tIns="44450" rIns="90488" bIns="44450"/>
          <a:lstStyle/>
          <a:p>
            <a:r>
              <a:rPr lang="en-US" altLang="en-US" sz="3200" smtClean="0"/>
              <a:t>Letizia: Autonomous Interface Agent</a:t>
            </a:r>
            <a:endParaRPr lang="en-US" altLang="en-US" smtClean="0"/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850900"/>
            <a:ext cx="8496300" cy="5270500"/>
          </a:xfrm>
          <a:noFill/>
        </p:spPr>
        <p:txBody>
          <a:bodyPr lIns="90488" tIns="44450" rIns="90488" bIns="44450"/>
          <a:lstStyle/>
          <a:p>
            <a:r>
              <a:rPr lang="en-US" altLang="en-US" sz="2000" smtClean="0"/>
              <a:t>Infers user preferences from behavior</a:t>
            </a:r>
          </a:p>
          <a:p>
            <a:r>
              <a:rPr lang="en-US" altLang="en-US" sz="2000" smtClean="0"/>
              <a:t>Interesting pages</a:t>
            </a:r>
          </a:p>
          <a:p>
            <a:pPr lvl="1"/>
            <a:r>
              <a:rPr lang="en-US" altLang="en-US" sz="1800" smtClean="0"/>
              <a:t>record in hot list (save as a file)</a:t>
            </a:r>
          </a:p>
          <a:p>
            <a:pPr lvl="1"/>
            <a:r>
              <a:rPr lang="en-US" altLang="en-US" sz="1800" smtClean="0"/>
              <a:t>follow several links from pages</a:t>
            </a:r>
          </a:p>
          <a:p>
            <a:pPr lvl="1"/>
            <a:r>
              <a:rPr lang="en-US" altLang="en-US" sz="1800" smtClean="0"/>
              <a:t>returning several times to a document</a:t>
            </a:r>
          </a:p>
          <a:p>
            <a:r>
              <a:rPr lang="en-US" altLang="en-US" sz="2000" smtClean="0"/>
              <a:t>Not Interesting</a:t>
            </a:r>
          </a:p>
          <a:p>
            <a:pPr lvl="1"/>
            <a:r>
              <a:rPr lang="en-US" altLang="en-US" sz="1800" smtClean="0"/>
              <a:t>spend a short time on document</a:t>
            </a:r>
          </a:p>
          <a:p>
            <a:pPr lvl="1"/>
            <a:r>
              <a:rPr lang="en-US" altLang="en-US" sz="1800" smtClean="0"/>
              <a:t>return to previous document without following links</a:t>
            </a:r>
          </a:p>
          <a:p>
            <a:pPr lvl="1"/>
            <a:r>
              <a:rPr lang="en-US" altLang="en-US" sz="1800" smtClean="0"/>
              <a:t>passing over a link to document (selecting links above and below document)</a:t>
            </a:r>
          </a:p>
          <a:p>
            <a:r>
              <a:rPr lang="en-US" altLang="en-US" sz="2000" smtClean="0"/>
              <a:t>Why is this useful</a:t>
            </a:r>
          </a:p>
          <a:p>
            <a:pPr lvl="1"/>
            <a:r>
              <a:rPr lang="en-US" altLang="en-US" sz="1800" smtClean="0"/>
              <a:t>tracks and learns user behavior, provides user “context” to the application (browsing)</a:t>
            </a:r>
          </a:p>
          <a:p>
            <a:pPr lvl="1"/>
            <a:r>
              <a:rPr lang="en-US" altLang="en-US" sz="1800" smtClean="0"/>
              <a:t>completely passive:  no work for the user</a:t>
            </a:r>
          </a:p>
          <a:p>
            <a:pPr lvl="1"/>
            <a:r>
              <a:rPr lang="en-US" altLang="en-US" sz="1800" smtClean="0"/>
              <a:t>useful when user doesn’t know where to go</a:t>
            </a:r>
          </a:p>
          <a:p>
            <a:pPr lvl="1"/>
            <a:r>
              <a:rPr lang="en-US" altLang="en-US" sz="1800" smtClean="0"/>
              <a:t>no modifications to application:  Letizia interposes between the Web and browser</a:t>
            </a:r>
          </a:p>
        </p:txBody>
      </p:sp>
    </p:spTree>
    <p:extLst>
      <p:ext uri="{BB962C8B-B14F-4D97-AF65-F5344CB8AC3E}">
        <p14:creationId xmlns="" xmlns:p14="http://schemas.microsoft.com/office/powerpoint/2010/main" val="242291216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583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5AF88AA-837C-4EB2-81AE-B5D57E973600}" type="slidenum">
              <a:rPr lang="en-US" altLang="en-US" smtClean="0"/>
              <a:pPr/>
              <a:t>5</a:t>
            </a:fld>
            <a:endParaRPr lang="en-US" altLang="en-US" smtClean="0"/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Statistical Thesaurus</a:t>
            </a:r>
          </a:p>
        </p:txBody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Problems with human-developed thesauri </a:t>
            </a:r>
          </a:p>
          <a:p>
            <a:pPr lvl="1"/>
            <a:r>
              <a:rPr lang="en-US" altLang="en-US" smtClean="0"/>
              <a:t>Existing ones are not easily available in all languages.</a:t>
            </a:r>
          </a:p>
          <a:p>
            <a:pPr lvl="1"/>
            <a:r>
              <a:rPr lang="en-US" altLang="en-US" smtClean="0"/>
              <a:t>Human thesuari are limited in the type and range of synonymy and semantic relations they represent.</a:t>
            </a:r>
          </a:p>
          <a:p>
            <a:pPr lvl="1"/>
            <a:r>
              <a:rPr lang="en-US" altLang="en-US" smtClean="0"/>
              <a:t>Semantically related terms can be discovered from statistical analysis of corpora.</a:t>
            </a:r>
          </a:p>
          <a:p>
            <a:r>
              <a:rPr lang="en-US" altLang="en-US" smtClean="0"/>
              <a:t>Automatic Global Analysis</a:t>
            </a:r>
          </a:p>
          <a:p>
            <a:pPr lvl="1"/>
            <a:r>
              <a:rPr lang="en-US" altLang="en-US" smtClean="0"/>
              <a:t>Determine term similarity through a pre-computed statistical analysis of the complete corpus.</a:t>
            </a:r>
          </a:p>
          <a:p>
            <a:pPr lvl="1"/>
            <a:r>
              <a:rPr lang="en-US" altLang="en-US" smtClean="0"/>
              <a:t>Compute association matrices which quantify term correlations in terms of how frequently they co-occur.</a:t>
            </a:r>
          </a:p>
          <a:p>
            <a:pPr lvl="1"/>
            <a:r>
              <a:rPr lang="en-US" altLang="en-US" smtClean="0"/>
              <a:t>Expand queries with statistically most similar terms.</a:t>
            </a:r>
          </a:p>
          <a:p>
            <a:pPr lvl="1"/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22474900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7C42BFE-B527-45F3-A754-DBDA6B26FBA1}" type="slidenum">
              <a:rPr lang="en-US" altLang="en-US" smtClean="0"/>
              <a:pPr/>
              <a:t>50</a:t>
            </a:fld>
            <a:endParaRPr lang="en-US" altLang="en-US" smtClean="0"/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546100"/>
          </a:xfrm>
        </p:spPr>
        <p:txBody>
          <a:bodyPr/>
          <a:lstStyle/>
          <a:p>
            <a:r>
              <a:rPr lang="en-US" altLang="en-US" smtClean="0"/>
              <a:t>Consequences of passiveness</a:t>
            </a:r>
          </a:p>
        </p:txBody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600" y="1092200"/>
            <a:ext cx="8153400" cy="4826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smtClean="0"/>
              <a:t>Weak heuristics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example: click through multiple uninteresting pages en route to interestingness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example: user browses to uninteresting page, then goes for a coffee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example: hierarchies tend to get more hits near root</a:t>
            </a:r>
          </a:p>
          <a:p>
            <a:pPr>
              <a:lnSpc>
                <a:spcPct val="90000"/>
              </a:lnSpc>
            </a:pPr>
            <a:r>
              <a:rPr lang="en-US" altLang="en-US" sz="2000" smtClean="0"/>
              <a:t>Cold start</a:t>
            </a:r>
          </a:p>
          <a:p>
            <a:pPr>
              <a:lnSpc>
                <a:spcPct val="90000"/>
              </a:lnSpc>
            </a:pPr>
            <a:r>
              <a:rPr lang="en-US" altLang="en-US" sz="2000" smtClean="0"/>
              <a:t>No ability to fine tune profile or express interest without visiting “appropriate” pages</a:t>
            </a:r>
          </a:p>
          <a:p>
            <a:pPr>
              <a:lnSpc>
                <a:spcPct val="90000"/>
              </a:lnSpc>
            </a:pPr>
            <a:endParaRPr lang="en-US" altLang="en-US" sz="1000" smtClean="0"/>
          </a:p>
          <a:p>
            <a:pPr>
              <a:lnSpc>
                <a:spcPct val="90000"/>
              </a:lnSpc>
            </a:pPr>
            <a:r>
              <a:rPr lang="en-US" altLang="en-US" sz="2000" smtClean="0"/>
              <a:t>Some possible alternative/extensions to internally maintained profiles: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expose to the user (e.g. fine tune profile) ?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expose to other users/agents (e.g. collaborative filtering)?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expose to web server (e.g. cnn.com custom news)?</a:t>
            </a:r>
          </a:p>
          <a:p>
            <a:pPr>
              <a:lnSpc>
                <a:spcPct val="90000"/>
              </a:lnSpc>
            </a:pPr>
            <a:endParaRPr lang="en-US" altLang="en-US" sz="2000" b="0" smtClean="0"/>
          </a:p>
        </p:txBody>
      </p:sp>
    </p:spTree>
    <p:extLst>
      <p:ext uri="{BB962C8B-B14F-4D97-AF65-F5344CB8AC3E}">
        <p14:creationId xmlns="" xmlns:p14="http://schemas.microsoft.com/office/powerpoint/2010/main" val="29321982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9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247775"/>
          </a:xfrm>
        </p:spPr>
        <p:txBody>
          <a:bodyPr/>
          <a:lstStyle/>
          <a:p>
            <a:r>
              <a:rPr lang="en-US" altLang="en-US" sz="3200" smtClean="0"/>
              <a:t>ARCH: Adaptive Agent for Retrieval</a:t>
            </a:r>
            <a:br>
              <a:rPr lang="en-US" altLang="en-US" sz="3200" smtClean="0"/>
            </a:br>
            <a:r>
              <a:rPr lang="en-US" altLang="en-US" sz="3200" smtClean="0"/>
              <a:t>Based on Concept Hierarchies</a:t>
            </a:r>
            <a:br>
              <a:rPr lang="en-US" altLang="en-US" sz="3200" smtClean="0"/>
            </a:br>
            <a:r>
              <a:rPr lang="en-US" altLang="en-US" sz="1800" smtClean="0"/>
              <a:t>(Mobasher, Sieg, Burke 2003-2007)</a:t>
            </a:r>
          </a:p>
        </p:txBody>
      </p:sp>
      <p:sp>
        <p:nvSpPr>
          <p:cNvPr id="61443" name="Rectangle 93"/>
          <p:cNvSpPr>
            <a:spLocks noGrp="1" noChangeArrowheads="1"/>
          </p:cNvSpPr>
          <p:nvPr>
            <p:ph type="body" idx="1"/>
          </p:nvPr>
        </p:nvSpPr>
        <p:spPr>
          <a:xfrm>
            <a:off x="685800" y="1836738"/>
            <a:ext cx="7772400" cy="4335462"/>
          </a:xfrm>
        </p:spPr>
        <p:txBody>
          <a:bodyPr/>
          <a:lstStyle/>
          <a:p>
            <a:r>
              <a:rPr lang="en-US" altLang="en-US" smtClean="0"/>
              <a:t>ARCH supports users in formulating effective search queries starting with users’ poorly designed keyword queries</a:t>
            </a:r>
          </a:p>
          <a:p>
            <a:r>
              <a:rPr lang="en-US" altLang="en-US" smtClean="0"/>
              <a:t>Essence of the system is to incorporate domain-specific concept hierarchies with interactive query formulation</a:t>
            </a:r>
          </a:p>
          <a:p>
            <a:r>
              <a:rPr lang="en-US" altLang="en-US" smtClean="0"/>
              <a:t>Query enhancement in ARCH uses two mutually-supporting techniques:</a:t>
            </a:r>
          </a:p>
          <a:p>
            <a:pPr lvl="1"/>
            <a:r>
              <a:rPr lang="en-US" altLang="en-US" smtClean="0"/>
              <a:t>Semantic – using a concept hierarchy to interactively disambiguate and expand queries</a:t>
            </a:r>
          </a:p>
          <a:p>
            <a:pPr lvl="1"/>
            <a:r>
              <a:rPr lang="en-US" altLang="en-US" smtClean="0"/>
              <a:t>Behavioral – observing user’s past browsing behavior for user profiling and automatic query enhancement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624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93AE9A6-68FB-4DDF-BC73-8B416468D33F}" type="slidenum">
              <a:rPr lang="en-US" altLang="en-US" smtClean="0"/>
              <a:pPr/>
              <a:t>52</a:t>
            </a:fld>
            <a:endParaRPr lang="en-US" altLang="en-US" smtClean="0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Overview of ARCH</a:t>
            </a:r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The system consists of an offline and an online component</a:t>
            </a:r>
          </a:p>
          <a:p>
            <a:endParaRPr lang="en-US" altLang="en-US" smtClean="0"/>
          </a:p>
          <a:p>
            <a:r>
              <a:rPr lang="en-US" altLang="en-US" smtClean="0"/>
              <a:t>Offline component:</a:t>
            </a:r>
          </a:p>
          <a:p>
            <a:pPr lvl="1"/>
            <a:r>
              <a:rPr lang="en-US" altLang="en-US" smtClean="0"/>
              <a:t>Handles the learning of the concept hierarchy</a:t>
            </a:r>
          </a:p>
          <a:p>
            <a:pPr lvl="1"/>
            <a:r>
              <a:rPr lang="en-US" altLang="en-US" smtClean="0"/>
              <a:t>Handles the learning of the user profiles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Online component:</a:t>
            </a:r>
          </a:p>
          <a:p>
            <a:pPr lvl="1"/>
            <a:r>
              <a:rPr lang="en-US" altLang="en-US" smtClean="0"/>
              <a:t>Displays the concept hierarchy to the user</a:t>
            </a:r>
          </a:p>
          <a:p>
            <a:pPr lvl="1"/>
            <a:r>
              <a:rPr lang="en-US" altLang="en-US" smtClean="0"/>
              <a:t>Allows the user to select/deselect nodes</a:t>
            </a:r>
          </a:p>
          <a:p>
            <a:pPr lvl="1"/>
            <a:r>
              <a:rPr lang="en-US" altLang="en-US" smtClean="0"/>
              <a:t>Generates the enhanced query based on the user’s interaction with the concept hierarchy</a:t>
            </a:r>
          </a:p>
          <a:p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5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63491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A96F507-F044-4019-8B05-0C1BEB0D9808}" type="slidenum">
              <a:rPr lang="en-US" altLang="en-US" smtClean="0"/>
              <a:pPr/>
              <a:t>53</a:t>
            </a:fld>
            <a:endParaRPr lang="en-US" altLang="en-US" smtClean="0"/>
          </a:p>
        </p:txBody>
      </p:sp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>
          <a:xfrm>
            <a:off x="222250" y="153988"/>
            <a:ext cx="8566150" cy="701675"/>
          </a:xfrm>
        </p:spPr>
        <p:txBody>
          <a:bodyPr/>
          <a:lstStyle/>
          <a:p>
            <a:r>
              <a:rPr lang="en-US" altLang="en-US" sz="2800" smtClean="0"/>
              <a:t>Offline Component - Learning the Concept Hierarchy</a:t>
            </a:r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8450" y="923925"/>
            <a:ext cx="8547100" cy="5637213"/>
          </a:xfrm>
        </p:spPr>
        <p:txBody>
          <a:bodyPr/>
          <a:lstStyle/>
          <a:p>
            <a:r>
              <a:rPr lang="en-US" altLang="en-US" sz="2000" smtClean="0">
                <a:latin typeface="Tahoma" pitchFamily="34" charset="0"/>
              </a:rPr>
              <a:t>Maintain aggregate representation of the concept hierarchy</a:t>
            </a:r>
          </a:p>
          <a:p>
            <a:pPr lvl="1"/>
            <a:r>
              <a:rPr lang="en-US" altLang="en-US" sz="1800" smtClean="0">
                <a:latin typeface="Tahoma" pitchFamily="34" charset="0"/>
              </a:rPr>
              <a:t>pre-compute the term vectors for each node in the hierarchy</a:t>
            </a:r>
          </a:p>
          <a:p>
            <a:pPr lvl="1"/>
            <a:r>
              <a:rPr lang="en-US" altLang="en-US" sz="1800" smtClean="0">
                <a:latin typeface="Tahoma" pitchFamily="34" charset="0"/>
              </a:rPr>
              <a:t>Concept classification hierarchy - Yahoo</a:t>
            </a:r>
          </a:p>
          <a:p>
            <a:pPr>
              <a:buFont typeface="Marlett" pitchFamily="2" charset="2"/>
              <a:buNone/>
            </a:pPr>
            <a:endParaRPr lang="en-US" altLang="en-US" sz="2000" smtClean="0"/>
          </a:p>
        </p:txBody>
      </p:sp>
      <p:pic>
        <p:nvPicPr>
          <p:cNvPr id="63494" name="Picture 4" descr="Figure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>
            <a:lum bright="-6000" contrast="12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23950" y="2090738"/>
            <a:ext cx="6654800" cy="3214687"/>
          </a:xfrm>
          <a:noFill/>
        </p:spPr>
      </p:pic>
      <p:pic>
        <p:nvPicPr>
          <p:cNvPr id="63495" name="Picture 5" descr="Figure3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 cstate="print">
            <a:lum bright="-6000" contrast="12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4075" y="5265738"/>
            <a:ext cx="7227888" cy="10064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6451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E5E3B6D-E51A-47E5-AA11-C3AA2940CFBF}" type="slidenum">
              <a:rPr lang="en-US" altLang="en-US" smtClean="0"/>
              <a:pPr/>
              <a:t>54</a:t>
            </a:fld>
            <a:endParaRPr lang="en-US" altLang="en-US" smtClean="0"/>
          </a:p>
        </p:txBody>
      </p:sp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>
          <a:xfrm>
            <a:off x="465138" y="190500"/>
            <a:ext cx="8323262" cy="766763"/>
          </a:xfrm>
        </p:spPr>
        <p:txBody>
          <a:bodyPr/>
          <a:lstStyle/>
          <a:p>
            <a:r>
              <a:rPr lang="en-US" altLang="en-US" sz="2800" smtClean="0"/>
              <a:t>Aggregate Representation of Nodes in the Hierarchy</a:t>
            </a:r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8750" y="1065213"/>
            <a:ext cx="8823325" cy="5129212"/>
          </a:xfrm>
        </p:spPr>
        <p:txBody>
          <a:bodyPr/>
          <a:lstStyle/>
          <a:p>
            <a:r>
              <a:rPr lang="en-US" altLang="en-US" sz="2000" smtClean="0">
                <a:latin typeface="Tahoma" pitchFamily="34" charset="0"/>
              </a:rPr>
              <a:t>A node is represented as a weighted term vector:</a:t>
            </a:r>
          </a:p>
          <a:p>
            <a:pPr lvl="1"/>
            <a:r>
              <a:rPr lang="en-US" altLang="en-US" sz="2400" smtClean="0">
                <a:latin typeface="Tahoma" pitchFamily="34" charset="0"/>
              </a:rPr>
              <a:t>centroid of all documents and subcategories indexed under the node</a:t>
            </a:r>
          </a:p>
          <a:p>
            <a:pPr lvl="2">
              <a:buFont typeface="Marlett" pitchFamily="2" charset="2"/>
              <a:buNone/>
            </a:pPr>
            <a:endParaRPr lang="en-US" altLang="en-US" sz="2000" i="1" smtClean="0">
              <a:solidFill>
                <a:srgbClr val="CC0000"/>
              </a:solidFill>
              <a:latin typeface="Tahoma" pitchFamily="34" charset="0"/>
            </a:endParaRPr>
          </a:p>
          <a:p>
            <a:pPr lvl="2">
              <a:buFont typeface="Marlett" pitchFamily="2" charset="2"/>
              <a:buNone/>
            </a:pPr>
            <a:endParaRPr lang="en-US" altLang="en-US" sz="2000" i="1" smtClean="0">
              <a:solidFill>
                <a:srgbClr val="CC0000"/>
              </a:solidFill>
              <a:latin typeface="Tahoma" pitchFamily="34" charset="0"/>
            </a:endParaRPr>
          </a:p>
          <a:p>
            <a:pPr lvl="1">
              <a:buFont typeface="Marlett" pitchFamily="2" charset="2"/>
              <a:buNone/>
            </a:pPr>
            <a:endParaRPr lang="en-US" altLang="en-US" sz="2400" i="1" smtClean="0">
              <a:solidFill>
                <a:srgbClr val="CC0000"/>
              </a:solidFill>
              <a:latin typeface="Tahoma" pitchFamily="34" charset="0"/>
            </a:endParaRPr>
          </a:p>
          <a:p>
            <a:pPr lvl="1">
              <a:buFont typeface="Marlett" pitchFamily="2" charset="2"/>
              <a:buNone/>
            </a:pPr>
            <a:endParaRPr lang="en-US" altLang="en-US" i="1" smtClean="0">
              <a:solidFill>
                <a:srgbClr val="CC0000"/>
              </a:solidFill>
              <a:latin typeface="Tahoma" pitchFamily="34" charset="0"/>
            </a:endParaRPr>
          </a:p>
          <a:p>
            <a:pPr lvl="1">
              <a:buFont typeface="Marlett" pitchFamily="2" charset="2"/>
              <a:buNone/>
            </a:pPr>
            <a:r>
              <a:rPr lang="en-US" altLang="en-US" i="1" smtClean="0">
                <a:solidFill>
                  <a:srgbClr val="CC0000"/>
                </a:solidFill>
                <a:latin typeface="Tahoma" pitchFamily="34" charset="0"/>
              </a:rPr>
              <a:t>n </a:t>
            </a:r>
            <a:r>
              <a:rPr lang="en-US" altLang="en-US" i="1" smtClean="0">
                <a:latin typeface="Tahoma" pitchFamily="34" charset="0"/>
              </a:rPr>
              <a:t>= </a:t>
            </a:r>
            <a:r>
              <a:rPr lang="en-US" altLang="en-US" smtClean="0">
                <a:latin typeface="Tahoma" pitchFamily="34" charset="0"/>
              </a:rPr>
              <a:t>node in the concept hierarchy</a:t>
            </a:r>
          </a:p>
          <a:p>
            <a:pPr lvl="1">
              <a:buFont typeface="Marlett" pitchFamily="2" charset="2"/>
              <a:buNone/>
            </a:pPr>
            <a:r>
              <a:rPr lang="en-US" altLang="en-US" i="1" smtClean="0">
                <a:solidFill>
                  <a:srgbClr val="CC0000"/>
                </a:solidFill>
                <a:latin typeface="Tahoma" pitchFamily="34" charset="0"/>
              </a:rPr>
              <a:t>D</a:t>
            </a:r>
            <a:r>
              <a:rPr lang="en-US" altLang="en-US" i="1" baseline="-25000" smtClean="0">
                <a:solidFill>
                  <a:srgbClr val="CC0000"/>
                </a:solidFill>
                <a:latin typeface="Tahoma" pitchFamily="34" charset="0"/>
              </a:rPr>
              <a:t>n</a:t>
            </a:r>
            <a:r>
              <a:rPr lang="en-US" altLang="en-US" smtClean="0">
                <a:latin typeface="Tahoma" pitchFamily="34" charset="0"/>
              </a:rPr>
              <a:t> = collection of individual documents </a:t>
            </a:r>
          </a:p>
          <a:p>
            <a:pPr lvl="1">
              <a:buFont typeface="Marlett" pitchFamily="2" charset="2"/>
              <a:buNone/>
            </a:pPr>
            <a:r>
              <a:rPr lang="en-US" altLang="en-US" i="1" smtClean="0">
                <a:solidFill>
                  <a:srgbClr val="CC0000"/>
                </a:solidFill>
                <a:latin typeface="Tahoma" pitchFamily="34" charset="0"/>
              </a:rPr>
              <a:t>S</a:t>
            </a:r>
            <a:r>
              <a:rPr lang="en-US" altLang="en-US" i="1" baseline="-25000" smtClean="0">
                <a:solidFill>
                  <a:srgbClr val="CC0000"/>
                </a:solidFill>
                <a:latin typeface="Tahoma" pitchFamily="34" charset="0"/>
              </a:rPr>
              <a:t>n</a:t>
            </a:r>
            <a:r>
              <a:rPr lang="en-US" altLang="en-US" smtClean="0">
                <a:latin typeface="Tahoma" pitchFamily="34" charset="0"/>
              </a:rPr>
              <a:t> = subcategories under </a:t>
            </a:r>
            <a:r>
              <a:rPr lang="en-US" altLang="en-US" i="1" smtClean="0">
                <a:solidFill>
                  <a:srgbClr val="CC0000"/>
                </a:solidFill>
                <a:latin typeface="Tahoma" pitchFamily="34" charset="0"/>
              </a:rPr>
              <a:t>n</a:t>
            </a:r>
            <a:r>
              <a:rPr lang="en-US" altLang="en-US" smtClean="0">
                <a:latin typeface="Tahoma" pitchFamily="34" charset="0"/>
              </a:rPr>
              <a:t> </a:t>
            </a:r>
          </a:p>
          <a:p>
            <a:pPr lvl="1">
              <a:buFont typeface="Marlett" pitchFamily="2" charset="2"/>
              <a:buNone/>
            </a:pPr>
            <a:r>
              <a:rPr lang="en-US" altLang="en-US" i="1" smtClean="0">
                <a:solidFill>
                  <a:srgbClr val="CC0000"/>
                </a:solidFill>
                <a:latin typeface="Tahoma" pitchFamily="34" charset="0"/>
              </a:rPr>
              <a:t>T</a:t>
            </a:r>
            <a:r>
              <a:rPr lang="en-US" altLang="en-US" i="1" baseline="-25000" smtClean="0">
                <a:solidFill>
                  <a:srgbClr val="CC0000"/>
                </a:solidFill>
                <a:latin typeface="Tahoma" pitchFamily="34" charset="0"/>
              </a:rPr>
              <a:t>d</a:t>
            </a:r>
            <a:r>
              <a:rPr lang="en-US" altLang="en-US" smtClean="0">
                <a:latin typeface="Tahoma" pitchFamily="34" charset="0"/>
              </a:rPr>
              <a:t>  = weighted term vector for document </a:t>
            </a:r>
            <a:r>
              <a:rPr lang="en-US" altLang="en-US" i="1" smtClean="0">
                <a:solidFill>
                  <a:srgbClr val="CC3300"/>
                </a:solidFill>
                <a:latin typeface="Tahoma" pitchFamily="34" charset="0"/>
              </a:rPr>
              <a:t>d</a:t>
            </a:r>
            <a:r>
              <a:rPr lang="en-US" altLang="en-US" smtClean="0">
                <a:solidFill>
                  <a:srgbClr val="CC3300"/>
                </a:solidFill>
                <a:latin typeface="Tahoma" pitchFamily="34" charset="0"/>
              </a:rPr>
              <a:t> </a:t>
            </a:r>
            <a:r>
              <a:rPr lang="en-US" altLang="en-US" smtClean="0">
                <a:latin typeface="Tahoma" pitchFamily="34" charset="0"/>
              </a:rPr>
              <a:t>indexed under node</a:t>
            </a:r>
            <a:r>
              <a:rPr lang="en-US" altLang="en-US" smtClean="0">
                <a:solidFill>
                  <a:srgbClr val="CC3300"/>
                </a:solidFill>
                <a:latin typeface="Tahoma" pitchFamily="34" charset="0"/>
              </a:rPr>
              <a:t> </a:t>
            </a:r>
            <a:r>
              <a:rPr lang="en-US" altLang="en-US" i="1" smtClean="0">
                <a:solidFill>
                  <a:srgbClr val="CC3300"/>
                </a:solidFill>
                <a:latin typeface="Tahoma" pitchFamily="34" charset="0"/>
              </a:rPr>
              <a:t>n</a:t>
            </a:r>
          </a:p>
          <a:p>
            <a:pPr lvl="1">
              <a:buFont typeface="Marlett" pitchFamily="2" charset="2"/>
              <a:buNone/>
            </a:pPr>
            <a:r>
              <a:rPr lang="en-US" altLang="en-US" i="1" smtClean="0">
                <a:solidFill>
                  <a:srgbClr val="CC0000"/>
                </a:solidFill>
                <a:latin typeface="Tahoma" pitchFamily="34" charset="0"/>
              </a:rPr>
              <a:t>T</a:t>
            </a:r>
            <a:r>
              <a:rPr lang="en-US" altLang="en-US" i="1" baseline="-25000" smtClean="0">
                <a:solidFill>
                  <a:srgbClr val="CC0000"/>
                </a:solidFill>
                <a:latin typeface="Tahoma" pitchFamily="34" charset="0"/>
              </a:rPr>
              <a:t>s</a:t>
            </a:r>
            <a:r>
              <a:rPr lang="en-US" altLang="en-US" smtClean="0">
                <a:latin typeface="Tahoma" pitchFamily="34" charset="0"/>
              </a:rPr>
              <a:t> = the term vector for subcategory </a:t>
            </a:r>
            <a:r>
              <a:rPr lang="en-US" altLang="en-US" i="1" smtClean="0">
                <a:solidFill>
                  <a:srgbClr val="CC0000"/>
                </a:solidFill>
                <a:latin typeface="Tahoma" pitchFamily="34" charset="0"/>
              </a:rPr>
              <a:t>s</a:t>
            </a:r>
            <a:r>
              <a:rPr lang="en-US" altLang="en-US" smtClean="0">
                <a:latin typeface="Tahoma" pitchFamily="34" charset="0"/>
              </a:rPr>
              <a:t> of node </a:t>
            </a:r>
            <a:r>
              <a:rPr lang="en-US" altLang="en-US" i="1" smtClean="0">
                <a:solidFill>
                  <a:srgbClr val="CC0000"/>
                </a:solidFill>
                <a:latin typeface="Tahoma" pitchFamily="34" charset="0"/>
              </a:rPr>
              <a:t>n</a:t>
            </a:r>
            <a:r>
              <a:rPr lang="en-US" altLang="en-US" sz="2400" smtClean="0">
                <a:latin typeface="Tahoma" pitchFamily="34" charset="0"/>
              </a:rPr>
              <a:t> </a:t>
            </a:r>
          </a:p>
        </p:txBody>
      </p:sp>
      <p:pic>
        <p:nvPicPr>
          <p:cNvPr id="64518" name="Picture 4" descr="Term-Vector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lum bright="-12000" contrast="12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376"/>
          <a:stretch>
            <a:fillRect/>
          </a:stretch>
        </p:blipFill>
        <p:spPr>
          <a:xfrm>
            <a:off x="2047875" y="2525713"/>
            <a:ext cx="4835525" cy="1003300"/>
          </a:xfrm>
          <a:noFill/>
          <a:ln>
            <a:solidFill>
              <a:srgbClr val="CC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1126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53A286F-2D30-4CB0-86B7-DF2D217E2F7C}" type="slidenum">
              <a:rPr lang="en-US" altLang="en-US" smtClean="0"/>
              <a:pPr/>
              <a:t>55</a:t>
            </a:fld>
            <a:endParaRPr lang="en-US" altLang="en-US" smtClean="0"/>
          </a:p>
        </p:txBody>
      </p:sp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 from Yahoo Hierarchy</a:t>
            </a:r>
          </a:p>
        </p:txBody>
      </p:sp>
      <p:pic>
        <p:nvPicPr>
          <p:cNvPr id="11270" name="Picture 3" descr="yahoo"/>
          <p:cNvPicPr>
            <a:picLocks noChangeAspect="1" noChangeArrowheads="1"/>
          </p:cNvPicPr>
          <p:nvPr/>
        </p:nvPicPr>
        <p:blipFill>
          <a:blip r:embed="rId4" cstate="print">
            <a:lum bright="-12000" contrast="24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1887538"/>
            <a:ext cx="4910137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266" name="Object 4"/>
          <p:cNvGraphicFramePr>
            <a:graphicFrameLocks noChangeAspect="1"/>
          </p:cNvGraphicFramePr>
          <p:nvPr/>
        </p:nvGraphicFramePr>
        <p:xfrm>
          <a:off x="5508625" y="2019300"/>
          <a:ext cx="2857500" cy="3489325"/>
        </p:xfrm>
        <a:graphic>
          <a:graphicData uri="http://schemas.openxmlformats.org/presentationml/2006/ole">
            <p:oleObj spid="_x0000_s11276" name="Document" r:id="rId5" imgW="1789176" imgH="2237232" progId="Word.Document.8">
              <p:embed/>
            </p:oleObj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655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C2B7C29-48FA-4E32-9592-E3E52DF60D65}" type="slidenum">
              <a:rPr lang="en-US" altLang="en-US" smtClean="0"/>
              <a:pPr/>
              <a:t>56</a:t>
            </a:fld>
            <a:endParaRPr lang="en-US" altLang="en-US" smtClean="0"/>
          </a:p>
        </p:txBody>
      </p:sp>
      <p:sp>
        <p:nvSpPr>
          <p:cNvPr id="65540" name="Rectangle 4"/>
          <p:cNvSpPr>
            <a:spLocks noGrp="1" noChangeArrowheads="1"/>
          </p:cNvSpPr>
          <p:nvPr>
            <p:ph type="title"/>
          </p:nvPr>
        </p:nvSpPr>
        <p:spPr>
          <a:xfrm>
            <a:off x="325438" y="304800"/>
            <a:ext cx="8410575" cy="762000"/>
          </a:xfrm>
        </p:spPr>
        <p:txBody>
          <a:bodyPr/>
          <a:lstStyle/>
          <a:p>
            <a:r>
              <a:rPr lang="en-US" altLang="en-US" sz="2800" smtClean="0"/>
              <a:t>Online Component – User Interaction with Hierarchy</a:t>
            </a:r>
          </a:p>
        </p:txBody>
      </p:sp>
      <p:sp>
        <p:nvSpPr>
          <p:cNvPr id="655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The initial user query is mapped to the relevant portions of hierarchy</a:t>
            </a:r>
          </a:p>
          <a:p>
            <a:pPr lvl="1"/>
            <a:r>
              <a:rPr lang="en-US" altLang="en-US" smtClean="0"/>
              <a:t>user enters a keyword query</a:t>
            </a:r>
          </a:p>
          <a:p>
            <a:pPr lvl="1"/>
            <a:r>
              <a:rPr lang="en-US" altLang="en-US" smtClean="0"/>
              <a:t>system matches the term vectors representing each node in the hierarchy with the keyword query</a:t>
            </a:r>
          </a:p>
          <a:p>
            <a:pPr lvl="1"/>
            <a:r>
              <a:rPr lang="en-US" altLang="en-US" smtClean="0"/>
              <a:t>nodes which exceed a similarity threshold are displayed to the user, along with other adjacent nodes.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Semi-automatic derivation of user context</a:t>
            </a:r>
          </a:p>
          <a:p>
            <a:pPr lvl="1"/>
            <a:r>
              <a:rPr lang="en-US" altLang="en-US" smtClean="0"/>
              <a:t>ambiguous keyword might cause the system to display several different portions of the hierarchy </a:t>
            </a:r>
          </a:p>
          <a:p>
            <a:pPr lvl="1"/>
            <a:r>
              <a:rPr lang="en-US" altLang="en-US" smtClean="0"/>
              <a:t>user selects categories which are relevant to the intended query, and deselects categories which are not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665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A9243A8-1324-41F6-869F-42AEB63440AE}" type="slidenum">
              <a:rPr lang="en-US" altLang="en-US" smtClean="0"/>
              <a:pPr/>
              <a:t>57</a:t>
            </a:fld>
            <a:endParaRPr lang="en-US" altLang="en-US" smtClean="0"/>
          </a:p>
        </p:txBody>
      </p:sp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Generating the Enhanced Query</a:t>
            </a:r>
          </a:p>
        </p:txBody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2163" y="1295400"/>
            <a:ext cx="7473950" cy="4876800"/>
          </a:xfrm>
        </p:spPr>
        <p:txBody>
          <a:bodyPr/>
          <a:lstStyle/>
          <a:p>
            <a:r>
              <a:rPr lang="en-US" altLang="en-US" b="0" smtClean="0"/>
              <a:t>Based on an adaptation of Rocchio's method for relevance feedback</a:t>
            </a:r>
          </a:p>
          <a:p>
            <a:pPr lvl="1"/>
            <a:r>
              <a:rPr lang="en-US" altLang="en-US" smtClean="0"/>
              <a:t>Using the selected and deselected nodes, the system produces a refined query </a:t>
            </a:r>
            <a:r>
              <a:rPr lang="en-US" altLang="en-US" i="1" smtClean="0">
                <a:solidFill>
                  <a:srgbClr val="CC0000"/>
                </a:solidFill>
              </a:rPr>
              <a:t>Q</a:t>
            </a:r>
            <a:r>
              <a:rPr lang="en-US" altLang="en-US" baseline="-25000" smtClean="0">
                <a:solidFill>
                  <a:srgbClr val="CC0000"/>
                </a:solidFill>
              </a:rPr>
              <a:t>2</a:t>
            </a:r>
            <a:r>
              <a:rPr lang="en-US" altLang="en-US" smtClean="0"/>
              <a:t>:</a:t>
            </a:r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r>
              <a:rPr lang="en-US" altLang="en-US" smtClean="0"/>
              <a:t>each </a:t>
            </a:r>
            <a:r>
              <a:rPr lang="en-US" altLang="en-US" i="1" smtClean="0">
                <a:solidFill>
                  <a:srgbClr val="CC0000"/>
                </a:solidFill>
              </a:rPr>
              <a:t>T</a:t>
            </a:r>
            <a:r>
              <a:rPr lang="en-US" altLang="en-US" i="1" baseline="-25000" smtClean="0">
                <a:solidFill>
                  <a:srgbClr val="CC0000"/>
                </a:solidFill>
              </a:rPr>
              <a:t>sel</a:t>
            </a:r>
            <a:r>
              <a:rPr lang="en-US" altLang="en-US" smtClean="0">
                <a:solidFill>
                  <a:srgbClr val="CC0000"/>
                </a:solidFill>
              </a:rPr>
              <a:t> </a:t>
            </a:r>
            <a:r>
              <a:rPr lang="en-US" altLang="en-US" smtClean="0"/>
              <a:t>is a term vector for one of the nodes </a:t>
            </a:r>
            <a:r>
              <a:rPr lang="en-US" altLang="en-US" smtClean="0">
                <a:solidFill>
                  <a:srgbClr val="CC0000"/>
                </a:solidFill>
              </a:rPr>
              <a:t>selected</a:t>
            </a:r>
            <a:r>
              <a:rPr lang="en-US" altLang="en-US" smtClean="0"/>
              <a:t> by the user, </a:t>
            </a:r>
          </a:p>
          <a:p>
            <a:pPr lvl="1"/>
            <a:r>
              <a:rPr lang="en-US" altLang="en-US" smtClean="0"/>
              <a:t>each </a:t>
            </a:r>
            <a:r>
              <a:rPr lang="en-US" altLang="en-US" i="1" smtClean="0">
                <a:solidFill>
                  <a:srgbClr val="CC0000"/>
                </a:solidFill>
              </a:rPr>
              <a:t>T</a:t>
            </a:r>
            <a:r>
              <a:rPr lang="en-US" altLang="en-US" i="1" baseline="-25000" smtClean="0">
                <a:solidFill>
                  <a:srgbClr val="CC0000"/>
                </a:solidFill>
              </a:rPr>
              <a:t>desel</a:t>
            </a:r>
            <a:r>
              <a:rPr lang="en-US" altLang="en-US" smtClean="0"/>
              <a:t> is a term vector for one of the </a:t>
            </a:r>
            <a:r>
              <a:rPr lang="en-US" altLang="en-US" smtClean="0">
                <a:solidFill>
                  <a:srgbClr val="CC0000"/>
                </a:solidFill>
              </a:rPr>
              <a:t>deselected</a:t>
            </a:r>
            <a:r>
              <a:rPr lang="en-US" altLang="en-US" smtClean="0"/>
              <a:t> nodes</a:t>
            </a:r>
          </a:p>
          <a:p>
            <a:pPr lvl="1"/>
            <a:r>
              <a:rPr lang="en-US" altLang="en-US" smtClean="0"/>
              <a:t>factors </a:t>
            </a:r>
            <a:r>
              <a:rPr lang="en-US" altLang="en-US" i="1" smtClean="0">
                <a:solidFill>
                  <a:srgbClr val="CC0000"/>
                </a:solidFill>
                <a:latin typeface="Symbol" pitchFamily="18" charset="2"/>
              </a:rPr>
              <a:t>a</a:t>
            </a:r>
            <a:r>
              <a:rPr lang="en-US" altLang="en-US" smtClean="0"/>
              <a:t>, </a:t>
            </a:r>
            <a:r>
              <a:rPr lang="en-US" altLang="en-US" i="1" smtClean="0">
                <a:solidFill>
                  <a:srgbClr val="CC0000"/>
                </a:solidFill>
                <a:latin typeface="Symbol" pitchFamily="18" charset="2"/>
              </a:rPr>
              <a:t>b</a:t>
            </a:r>
            <a:r>
              <a:rPr lang="en-US" altLang="en-US" smtClean="0"/>
              <a:t>, and </a:t>
            </a:r>
            <a:r>
              <a:rPr lang="en-US" altLang="en-US" i="1" smtClean="0">
                <a:solidFill>
                  <a:srgbClr val="CC0000"/>
                </a:solidFill>
                <a:latin typeface="Symbol" pitchFamily="18" charset="2"/>
              </a:rPr>
              <a:t>g</a:t>
            </a:r>
            <a:r>
              <a:rPr lang="en-US" altLang="en-US" smtClean="0"/>
              <a:t>  are tuning parameters representing the relative weights associated with the initial query, positive feedback, and negative feedback, respectively such that </a:t>
            </a:r>
            <a:r>
              <a:rPr lang="en-US" altLang="en-US" i="1" smtClean="0">
                <a:solidFill>
                  <a:srgbClr val="CC0000"/>
                </a:solidFill>
                <a:latin typeface="Symbol" pitchFamily="18" charset="2"/>
              </a:rPr>
              <a:t>a </a:t>
            </a:r>
            <a:r>
              <a:rPr lang="en-US" altLang="en-US" smtClean="0">
                <a:solidFill>
                  <a:srgbClr val="CC0000"/>
                </a:solidFill>
              </a:rPr>
              <a:t>+ </a:t>
            </a:r>
            <a:r>
              <a:rPr lang="en-US" altLang="en-US" i="1" smtClean="0">
                <a:solidFill>
                  <a:srgbClr val="CC0000"/>
                </a:solidFill>
                <a:latin typeface="Symbol" pitchFamily="18" charset="2"/>
              </a:rPr>
              <a:t>b </a:t>
            </a:r>
            <a:r>
              <a:rPr lang="en-US" altLang="en-US" smtClean="0">
                <a:solidFill>
                  <a:srgbClr val="CC0000"/>
                </a:solidFill>
              </a:rPr>
              <a:t>- </a:t>
            </a:r>
            <a:r>
              <a:rPr lang="en-US" altLang="en-US" i="1" smtClean="0">
                <a:solidFill>
                  <a:srgbClr val="CC0000"/>
                </a:solidFill>
                <a:latin typeface="Symbol" pitchFamily="18" charset="2"/>
              </a:rPr>
              <a:t>g  </a:t>
            </a:r>
            <a:r>
              <a:rPr lang="en-US" altLang="en-US" smtClean="0">
                <a:solidFill>
                  <a:srgbClr val="CC0000"/>
                </a:solidFill>
              </a:rPr>
              <a:t>= 1</a:t>
            </a:r>
            <a:r>
              <a:rPr lang="en-US" altLang="en-US" smtClean="0"/>
              <a:t>.</a:t>
            </a:r>
          </a:p>
          <a:p>
            <a:endParaRPr lang="en-US" altLang="en-US" smtClean="0"/>
          </a:p>
        </p:txBody>
      </p:sp>
      <p:pic>
        <p:nvPicPr>
          <p:cNvPr id="66566" name="Picture 4" descr="Q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88" y="3087688"/>
            <a:ext cx="5157787" cy="534987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A1E710B-D3F3-42DC-A247-BD44A4AE891B}" type="slidenum">
              <a:rPr lang="en-US" altLang="en-US" smtClean="0"/>
              <a:pPr/>
              <a:t>58</a:t>
            </a:fld>
            <a:endParaRPr lang="en-US" altLang="en-US" smtClean="0"/>
          </a:p>
        </p:txBody>
      </p:sp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 Example</a:t>
            </a:r>
          </a:p>
        </p:txBody>
      </p:sp>
      <p:grpSp>
        <p:nvGrpSpPr>
          <p:cNvPr id="67589" name="Group 3"/>
          <p:cNvGrpSpPr>
            <a:grpSpLocks/>
          </p:cNvGrpSpPr>
          <p:nvPr/>
        </p:nvGrpSpPr>
        <p:grpSpPr bwMode="auto">
          <a:xfrm>
            <a:off x="4521200" y="1482725"/>
            <a:ext cx="4348163" cy="3363913"/>
            <a:chOff x="2848" y="862"/>
            <a:chExt cx="2739" cy="2119"/>
          </a:xfrm>
        </p:grpSpPr>
        <p:sp>
          <p:nvSpPr>
            <p:cNvPr id="67598" name="Text Box 4"/>
            <p:cNvSpPr txBox="1">
              <a:spLocks noChangeArrowheads="1"/>
            </p:cNvSpPr>
            <p:nvPr/>
          </p:nvSpPr>
          <p:spPr bwMode="auto">
            <a:xfrm>
              <a:off x="2848" y="2071"/>
              <a:ext cx="1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/>
              <a:r>
                <a:rPr lang="en-US" altLang="en-US" sz="2400" b="1">
                  <a:solidFill>
                    <a:srgbClr val="000099"/>
                  </a:solidFill>
                  <a:latin typeface="Arial" charset="0"/>
                </a:rPr>
                <a:t>-</a:t>
              </a:r>
              <a:endParaRPr lang="en-US" altLang="en-US" sz="2400"/>
            </a:p>
          </p:txBody>
        </p:sp>
        <p:sp>
          <p:nvSpPr>
            <p:cNvPr id="526341" name="Text Box 5"/>
            <p:cNvSpPr txBox="1">
              <a:spLocks noChangeArrowheads="1"/>
            </p:cNvSpPr>
            <p:nvPr/>
          </p:nvSpPr>
          <p:spPr bwMode="auto">
            <a:xfrm>
              <a:off x="4213" y="883"/>
              <a:ext cx="415" cy="198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1"/>
                <a:t>Music</a:t>
              </a:r>
            </a:p>
          </p:txBody>
        </p:sp>
        <p:sp>
          <p:nvSpPr>
            <p:cNvPr id="526342" name="Text Box 6"/>
            <p:cNvSpPr txBox="1">
              <a:spLocks noChangeArrowheads="1"/>
            </p:cNvSpPr>
            <p:nvPr/>
          </p:nvSpPr>
          <p:spPr bwMode="auto">
            <a:xfrm>
              <a:off x="3973" y="1459"/>
              <a:ext cx="465" cy="198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1"/>
                <a:t>Genres</a:t>
              </a:r>
            </a:p>
          </p:txBody>
        </p:sp>
        <p:sp>
          <p:nvSpPr>
            <p:cNvPr id="526343" name="Text Box 7"/>
            <p:cNvSpPr txBox="1">
              <a:spLocks noChangeArrowheads="1"/>
            </p:cNvSpPr>
            <p:nvPr/>
          </p:nvSpPr>
          <p:spPr bwMode="auto">
            <a:xfrm>
              <a:off x="3253" y="1459"/>
              <a:ext cx="446" cy="198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1"/>
                <a:t>Artists</a:t>
              </a:r>
            </a:p>
          </p:txBody>
        </p:sp>
        <p:sp>
          <p:nvSpPr>
            <p:cNvPr id="526344" name="Text Box 8"/>
            <p:cNvSpPr txBox="1">
              <a:spLocks noChangeArrowheads="1"/>
            </p:cNvSpPr>
            <p:nvPr/>
          </p:nvSpPr>
          <p:spPr bwMode="auto">
            <a:xfrm>
              <a:off x="4645" y="1459"/>
              <a:ext cx="768" cy="198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1"/>
                <a:t>New Releases</a:t>
              </a:r>
            </a:p>
          </p:txBody>
        </p:sp>
        <p:sp>
          <p:nvSpPr>
            <p:cNvPr id="526345" name="Text Box 9"/>
            <p:cNvSpPr txBox="1">
              <a:spLocks noChangeArrowheads="1"/>
            </p:cNvSpPr>
            <p:nvPr/>
          </p:nvSpPr>
          <p:spPr bwMode="auto">
            <a:xfrm>
              <a:off x="3027" y="2131"/>
              <a:ext cx="384" cy="198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1">
                  <a:solidFill>
                    <a:schemeClr val="bg1"/>
                  </a:solidFill>
                </a:rPr>
                <a:t>Blues</a:t>
              </a:r>
              <a:endParaRPr lang="en-US" b="1"/>
            </a:p>
          </p:txBody>
        </p:sp>
        <p:sp>
          <p:nvSpPr>
            <p:cNvPr id="526346" name="Text Box 10"/>
            <p:cNvSpPr txBox="1">
              <a:spLocks noChangeArrowheads="1"/>
            </p:cNvSpPr>
            <p:nvPr/>
          </p:nvSpPr>
          <p:spPr bwMode="auto">
            <a:xfrm>
              <a:off x="3787" y="2154"/>
              <a:ext cx="334" cy="198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1"/>
                <a:t>Jazz</a:t>
              </a:r>
            </a:p>
          </p:txBody>
        </p:sp>
        <p:sp>
          <p:nvSpPr>
            <p:cNvPr id="526347" name="Text Box 11"/>
            <p:cNvSpPr txBox="1">
              <a:spLocks noChangeArrowheads="1"/>
            </p:cNvSpPr>
            <p:nvPr/>
          </p:nvSpPr>
          <p:spPr bwMode="auto">
            <a:xfrm>
              <a:off x="4437" y="2135"/>
              <a:ext cx="549" cy="198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1"/>
                <a:t>New Age</a:t>
              </a:r>
            </a:p>
          </p:txBody>
        </p:sp>
        <p:cxnSp>
          <p:nvCxnSpPr>
            <p:cNvPr id="67606" name="AutoShape 12"/>
            <p:cNvCxnSpPr>
              <a:cxnSpLocks noChangeShapeType="1"/>
              <a:stCxn id="526341" idx="2"/>
              <a:endCxn id="526343" idx="0"/>
            </p:cNvCxnSpPr>
            <p:nvPr/>
          </p:nvCxnSpPr>
          <p:spPr bwMode="auto">
            <a:xfrm flipH="1">
              <a:off x="3476" y="1081"/>
              <a:ext cx="945" cy="37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607" name="AutoShape 13"/>
            <p:cNvCxnSpPr>
              <a:cxnSpLocks noChangeShapeType="1"/>
              <a:stCxn id="526341" idx="2"/>
              <a:endCxn id="526342" idx="0"/>
            </p:cNvCxnSpPr>
            <p:nvPr/>
          </p:nvCxnSpPr>
          <p:spPr bwMode="auto">
            <a:xfrm flipH="1">
              <a:off x="4206" y="1081"/>
              <a:ext cx="215" cy="37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608" name="AutoShape 14"/>
            <p:cNvCxnSpPr>
              <a:cxnSpLocks noChangeShapeType="1"/>
              <a:stCxn id="526341" idx="2"/>
              <a:endCxn id="526344" idx="0"/>
            </p:cNvCxnSpPr>
            <p:nvPr/>
          </p:nvCxnSpPr>
          <p:spPr bwMode="auto">
            <a:xfrm>
              <a:off x="4421" y="1081"/>
              <a:ext cx="608" cy="37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609" name="AutoShape 15"/>
            <p:cNvCxnSpPr>
              <a:cxnSpLocks noChangeShapeType="1"/>
              <a:stCxn id="526342" idx="2"/>
              <a:endCxn id="526345" idx="0"/>
            </p:cNvCxnSpPr>
            <p:nvPr/>
          </p:nvCxnSpPr>
          <p:spPr bwMode="auto">
            <a:xfrm flipH="1">
              <a:off x="3219" y="1657"/>
              <a:ext cx="987" cy="4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610" name="AutoShape 16"/>
            <p:cNvCxnSpPr>
              <a:cxnSpLocks noChangeShapeType="1"/>
              <a:stCxn id="526342" idx="2"/>
              <a:endCxn id="526346" idx="0"/>
            </p:cNvCxnSpPr>
            <p:nvPr/>
          </p:nvCxnSpPr>
          <p:spPr bwMode="auto">
            <a:xfrm flipH="1">
              <a:off x="3954" y="1657"/>
              <a:ext cx="252" cy="4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611" name="AutoShape 17"/>
            <p:cNvCxnSpPr>
              <a:cxnSpLocks noChangeShapeType="1"/>
              <a:stCxn id="526342" idx="2"/>
              <a:endCxn id="526347" idx="0"/>
            </p:cNvCxnSpPr>
            <p:nvPr/>
          </p:nvCxnSpPr>
          <p:spPr bwMode="auto">
            <a:xfrm>
              <a:off x="4206" y="1657"/>
              <a:ext cx="506" cy="47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7612" name="Line 18"/>
            <p:cNvSpPr>
              <a:spLocks noChangeShapeType="1"/>
            </p:cNvSpPr>
            <p:nvPr/>
          </p:nvSpPr>
          <p:spPr bwMode="auto">
            <a:xfrm>
              <a:off x="4217" y="1659"/>
              <a:ext cx="1148" cy="4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3" name="Text Box 19"/>
            <p:cNvSpPr txBox="1">
              <a:spLocks noChangeArrowheads="1"/>
            </p:cNvSpPr>
            <p:nvPr/>
          </p:nvSpPr>
          <p:spPr bwMode="auto">
            <a:xfrm>
              <a:off x="5231" y="2033"/>
              <a:ext cx="3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/>
              <a:r>
                <a:rPr lang="en-US" altLang="en-US" sz="2400" b="1"/>
                <a:t>. . .</a:t>
              </a:r>
            </a:p>
          </p:txBody>
        </p:sp>
        <p:sp>
          <p:nvSpPr>
            <p:cNvPr id="526356" name="Text Box 20"/>
            <p:cNvSpPr txBox="1">
              <a:spLocks noChangeArrowheads="1"/>
            </p:cNvSpPr>
            <p:nvPr/>
          </p:nvSpPr>
          <p:spPr bwMode="auto">
            <a:xfrm>
              <a:off x="3660" y="2727"/>
              <a:ext cx="582" cy="198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1"/>
                <a:t>Dixieland</a:t>
              </a:r>
            </a:p>
          </p:txBody>
        </p:sp>
        <p:cxnSp>
          <p:nvCxnSpPr>
            <p:cNvPr id="67615" name="AutoShape 21"/>
            <p:cNvCxnSpPr>
              <a:cxnSpLocks noChangeShapeType="1"/>
              <a:stCxn id="526346" idx="2"/>
              <a:endCxn id="526356" idx="0"/>
            </p:cNvCxnSpPr>
            <p:nvPr/>
          </p:nvCxnSpPr>
          <p:spPr bwMode="auto">
            <a:xfrm flipH="1">
              <a:off x="3951" y="2352"/>
              <a:ext cx="3" cy="3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7616" name="Text Box 22"/>
            <p:cNvSpPr txBox="1">
              <a:spLocks noChangeArrowheads="1"/>
            </p:cNvSpPr>
            <p:nvPr/>
          </p:nvSpPr>
          <p:spPr bwMode="auto">
            <a:xfrm>
              <a:off x="4006" y="862"/>
              <a:ext cx="2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/>
              <a:r>
                <a:rPr lang="en-US" altLang="en-US" sz="2400" b="1">
                  <a:solidFill>
                    <a:srgbClr val="000099"/>
                  </a:solidFill>
                  <a:latin typeface="Arial" charset="0"/>
                </a:rPr>
                <a:t>+</a:t>
              </a:r>
              <a:endParaRPr lang="en-US" altLang="en-US" sz="2400"/>
            </a:p>
          </p:txBody>
        </p:sp>
        <p:sp>
          <p:nvSpPr>
            <p:cNvPr id="67617" name="Text Box 23"/>
            <p:cNvSpPr txBox="1">
              <a:spLocks noChangeArrowheads="1"/>
            </p:cNvSpPr>
            <p:nvPr/>
          </p:nvSpPr>
          <p:spPr bwMode="auto">
            <a:xfrm>
              <a:off x="3596" y="2122"/>
              <a:ext cx="2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/>
              <a:r>
                <a:rPr lang="en-US" altLang="en-US" sz="2400" b="1">
                  <a:solidFill>
                    <a:srgbClr val="000099"/>
                  </a:solidFill>
                  <a:latin typeface="Arial" charset="0"/>
                </a:rPr>
                <a:t>+</a:t>
              </a:r>
              <a:endParaRPr lang="en-US" altLang="en-US" sz="2400"/>
            </a:p>
          </p:txBody>
        </p:sp>
        <p:sp>
          <p:nvSpPr>
            <p:cNvPr id="67618" name="Text Box 24"/>
            <p:cNvSpPr txBox="1">
              <a:spLocks noChangeArrowheads="1"/>
            </p:cNvSpPr>
            <p:nvPr/>
          </p:nvSpPr>
          <p:spPr bwMode="auto">
            <a:xfrm>
              <a:off x="3431" y="2693"/>
              <a:ext cx="2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/>
              <a:r>
                <a:rPr lang="en-US" altLang="en-US" sz="2400" b="1">
                  <a:solidFill>
                    <a:srgbClr val="000099"/>
                  </a:solidFill>
                  <a:latin typeface="Arial" charset="0"/>
                </a:rPr>
                <a:t>+</a:t>
              </a:r>
              <a:endParaRPr lang="en-US" altLang="en-US" sz="2400"/>
            </a:p>
          </p:txBody>
        </p:sp>
        <p:sp>
          <p:nvSpPr>
            <p:cNvPr id="67619" name="Line 25"/>
            <p:cNvSpPr>
              <a:spLocks noChangeShapeType="1"/>
            </p:cNvSpPr>
            <p:nvPr/>
          </p:nvSpPr>
          <p:spPr bwMode="auto">
            <a:xfrm>
              <a:off x="3974" y="2355"/>
              <a:ext cx="845" cy="3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0" name="Text Box 26"/>
            <p:cNvSpPr txBox="1">
              <a:spLocks noChangeArrowheads="1"/>
            </p:cNvSpPr>
            <p:nvPr/>
          </p:nvSpPr>
          <p:spPr bwMode="auto">
            <a:xfrm>
              <a:off x="4699" y="2679"/>
              <a:ext cx="3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/>
              <a:r>
                <a:rPr lang="en-US" altLang="en-US" sz="2400" b="1"/>
                <a:t>. . .</a:t>
              </a:r>
            </a:p>
          </p:txBody>
        </p:sp>
      </p:grpSp>
      <p:sp>
        <p:nvSpPr>
          <p:cNvPr id="526363" name="Text Box 27"/>
          <p:cNvSpPr txBox="1">
            <a:spLocks noChangeArrowheads="1"/>
          </p:cNvSpPr>
          <p:nvPr/>
        </p:nvSpPr>
        <p:spPr bwMode="auto">
          <a:xfrm>
            <a:off x="471488" y="5410200"/>
            <a:ext cx="5989637" cy="627063"/>
          </a:xfrm>
          <a:prstGeom prst="rect">
            <a:avLst/>
          </a:prstGeom>
          <a:solidFill>
            <a:srgbClr val="EAEAEA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 algn="l">
              <a:defRPr/>
            </a:pPr>
            <a:r>
              <a:rPr lang="en-US" sz="1800" b="1">
                <a:latin typeface="Arial" charset="0"/>
              </a:rPr>
              <a:t>music: 1.00, jazz: 0.44, dixieland: 0.20, tradition: 0.11,</a:t>
            </a:r>
          </a:p>
          <a:p>
            <a:pPr algn="l">
              <a:defRPr/>
            </a:pPr>
            <a:r>
              <a:rPr lang="en-US" sz="1800" b="1">
                <a:latin typeface="Arial" charset="0"/>
              </a:rPr>
              <a:t>band: 0.10, inform: 0.10, new: 0.07, artist: 0.06</a:t>
            </a:r>
            <a:r>
              <a:rPr lang="en-US" sz="1800" b="1"/>
              <a:t> </a:t>
            </a:r>
          </a:p>
        </p:txBody>
      </p:sp>
      <p:sp>
        <p:nvSpPr>
          <p:cNvPr id="67591" name="Rectangle 28"/>
          <p:cNvSpPr>
            <a:spLocks noChangeArrowheads="1"/>
          </p:cNvSpPr>
          <p:nvPr/>
        </p:nvSpPr>
        <p:spPr bwMode="auto">
          <a:xfrm>
            <a:off x="385763" y="4865688"/>
            <a:ext cx="45608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2200">
                <a:latin typeface="Arial" charset="0"/>
              </a:rPr>
              <a:t>Portion of the resulting term vector:</a:t>
            </a:r>
          </a:p>
        </p:txBody>
      </p:sp>
      <p:sp>
        <p:nvSpPr>
          <p:cNvPr id="67592" name="Rectangle 29"/>
          <p:cNvSpPr>
            <a:spLocks noChangeArrowheads="1"/>
          </p:cNvSpPr>
          <p:nvPr/>
        </p:nvSpPr>
        <p:spPr bwMode="auto">
          <a:xfrm>
            <a:off x="374650" y="1781175"/>
            <a:ext cx="16764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2200">
                <a:latin typeface="Arial" charset="0"/>
              </a:rPr>
              <a:t>Initial Query</a:t>
            </a:r>
          </a:p>
        </p:txBody>
      </p:sp>
      <p:sp>
        <p:nvSpPr>
          <p:cNvPr id="67593" name="Rectangle 30"/>
          <p:cNvSpPr>
            <a:spLocks noChangeArrowheads="1"/>
          </p:cNvSpPr>
          <p:nvPr/>
        </p:nvSpPr>
        <p:spPr bwMode="auto">
          <a:xfrm>
            <a:off x="2108200" y="1814513"/>
            <a:ext cx="1785938" cy="4064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2000" b="1">
                <a:latin typeface="Arial" charset="0"/>
              </a:rPr>
              <a:t>“music, jazz”</a:t>
            </a:r>
          </a:p>
        </p:txBody>
      </p:sp>
      <p:sp>
        <p:nvSpPr>
          <p:cNvPr id="67594" name="Rectangle 31"/>
          <p:cNvSpPr>
            <a:spLocks noChangeArrowheads="1"/>
          </p:cNvSpPr>
          <p:nvPr/>
        </p:nvSpPr>
        <p:spPr bwMode="auto">
          <a:xfrm>
            <a:off x="354013" y="2463800"/>
            <a:ext cx="27019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2200">
                <a:latin typeface="Arial" charset="0"/>
              </a:rPr>
              <a:t>Selected Categories</a:t>
            </a:r>
          </a:p>
        </p:txBody>
      </p:sp>
      <p:sp>
        <p:nvSpPr>
          <p:cNvPr id="67595" name="Rectangle 32"/>
          <p:cNvSpPr>
            <a:spLocks noChangeArrowheads="1"/>
          </p:cNvSpPr>
          <p:nvPr/>
        </p:nvSpPr>
        <p:spPr bwMode="auto">
          <a:xfrm>
            <a:off x="457200" y="2905125"/>
            <a:ext cx="3548063" cy="4064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2000" b="1">
                <a:latin typeface="Arial" charset="0"/>
              </a:rPr>
              <a:t>“Music”, “jazz”, “Dixieland”</a:t>
            </a:r>
          </a:p>
        </p:txBody>
      </p:sp>
      <p:sp>
        <p:nvSpPr>
          <p:cNvPr id="67596" name="Rectangle 33"/>
          <p:cNvSpPr>
            <a:spLocks noChangeArrowheads="1"/>
          </p:cNvSpPr>
          <p:nvPr/>
        </p:nvSpPr>
        <p:spPr bwMode="auto">
          <a:xfrm>
            <a:off x="381000" y="3532188"/>
            <a:ext cx="279558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2200">
                <a:latin typeface="Arial" charset="0"/>
              </a:rPr>
              <a:t>Deselected Category</a:t>
            </a:r>
          </a:p>
        </p:txBody>
      </p:sp>
      <p:sp>
        <p:nvSpPr>
          <p:cNvPr id="67597" name="Rectangle 34"/>
          <p:cNvSpPr>
            <a:spLocks noChangeArrowheads="1"/>
          </p:cNvSpPr>
          <p:nvPr/>
        </p:nvSpPr>
        <p:spPr bwMode="auto">
          <a:xfrm>
            <a:off x="482600" y="3971925"/>
            <a:ext cx="1139825" cy="4064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2000" b="1">
                <a:latin typeface="Arial" charset="0"/>
              </a:rPr>
              <a:t>“Blues”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Footer Placeholder 5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68611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0C63432-E89E-4FFC-AA25-E290EAEE87AA}" type="slidenum">
              <a:rPr lang="en-US" altLang="en-US" smtClean="0"/>
              <a:pPr/>
              <a:t>59</a:t>
            </a:fld>
            <a:endParaRPr lang="en-US" altLang="en-US" smtClean="0"/>
          </a:p>
        </p:txBody>
      </p:sp>
      <p:sp>
        <p:nvSpPr>
          <p:cNvPr id="686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Another Example – ARCH Interface</a:t>
            </a:r>
          </a:p>
        </p:txBody>
      </p:sp>
      <p:sp>
        <p:nvSpPr>
          <p:cNvPr id="6861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295400"/>
            <a:ext cx="4597400" cy="2636838"/>
          </a:xfrm>
        </p:spPr>
        <p:txBody>
          <a:bodyPr/>
          <a:lstStyle/>
          <a:p>
            <a:r>
              <a:rPr lang="en-US" altLang="en-US" sz="1800" smtClean="0">
                <a:latin typeface="Tahoma" pitchFamily="34" charset="0"/>
              </a:rPr>
              <a:t>Initial query = </a:t>
            </a:r>
            <a:r>
              <a:rPr lang="en-US" altLang="en-US" sz="1800" i="1" smtClean="0">
                <a:solidFill>
                  <a:srgbClr val="CC3300"/>
                </a:solidFill>
                <a:latin typeface="Tahoma" pitchFamily="34" charset="0"/>
              </a:rPr>
              <a:t>python</a:t>
            </a:r>
          </a:p>
          <a:p>
            <a:r>
              <a:rPr lang="en-US" altLang="en-US" sz="1800" smtClean="0">
                <a:latin typeface="Tahoma" pitchFamily="34" charset="0"/>
              </a:rPr>
              <a:t>Intent for search = </a:t>
            </a:r>
            <a:r>
              <a:rPr lang="en-US" altLang="en-US" sz="1800" i="1" smtClean="0">
                <a:solidFill>
                  <a:srgbClr val="CC3300"/>
                </a:solidFill>
                <a:latin typeface="Tahoma" pitchFamily="34" charset="0"/>
              </a:rPr>
              <a:t>python</a:t>
            </a:r>
            <a:r>
              <a:rPr lang="en-US" altLang="en-US" sz="1800" smtClean="0">
                <a:latin typeface="Tahoma" pitchFamily="34" charset="0"/>
              </a:rPr>
              <a:t> as a </a:t>
            </a:r>
            <a:r>
              <a:rPr lang="en-US" altLang="en-US" sz="1800" i="1" smtClean="0">
                <a:solidFill>
                  <a:srgbClr val="CC3300"/>
                </a:solidFill>
                <a:latin typeface="Tahoma" pitchFamily="34" charset="0"/>
              </a:rPr>
              <a:t>snake</a:t>
            </a:r>
          </a:p>
          <a:p>
            <a:r>
              <a:rPr lang="en-US" altLang="en-US" sz="1800" smtClean="0">
                <a:latin typeface="Tahoma" pitchFamily="34" charset="0"/>
              </a:rPr>
              <a:t>User selects </a:t>
            </a:r>
            <a:r>
              <a:rPr lang="en-US" altLang="en-US" sz="1800" i="1" smtClean="0">
                <a:solidFill>
                  <a:srgbClr val="CC3300"/>
                </a:solidFill>
                <a:latin typeface="Tahoma" pitchFamily="34" charset="0"/>
              </a:rPr>
              <a:t>Pythons</a:t>
            </a:r>
            <a:r>
              <a:rPr lang="en-US" altLang="en-US" sz="1800" smtClean="0">
                <a:latin typeface="Tahoma" pitchFamily="34" charset="0"/>
              </a:rPr>
              <a:t> under </a:t>
            </a:r>
            <a:r>
              <a:rPr lang="en-US" altLang="en-US" sz="1800" i="1" smtClean="0">
                <a:solidFill>
                  <a:srgbClr val="CC3300"/>
                </a:solidFill>
                <a:latin typeface="Tahoma" pitchFamily="34" charset="0"/>
              </a:rPr>
              <a:t>Reptiles</a:t>
            </a:r>
          </a:p>
          <a:p>
            <a:r>
              <a:rPr lang="en-US" altLang="en-US" sz="1800" smtClean="0">
                <a:latin typeface="Tahoma" pitchFamily="34" charset="0"/>
              </a:rPr>
              <a:t>User deselects </a:t>
            </a:r>
            <a:r>
              <a:rPr lang="en-US" altLang="en-US" sz="1800" i="1" smtClean="0">
                <a:solidFill>
                  <a:srgbClr val="CC3300"/>
                </a:solidFill>
                <a:latin typeface="Tahoma" pitchFamily="34" charset="0"/>
              </a:rPr>
              <a:t>Python</a:t>
            </a:r>
            <a:r>
              <a:rPr lang="en-US" altLang="en-US" sz="1800" smtClean="0">
                <a:latin typeface="Tahoma" pitchFamily="34" charset="0"/>
              </a:rPr>
              <a:t> under </a:t>
            </a:r>
            <a:r>
              <a:rPr lang="en-US" altLang="en-US" sz="1800" i="1" smtClean="0">
                <a:solidFill>
                  <a:srgbClr val="CC3300"/>
                </a:solidFill>
                <a:latin typeface="Tahoma" pitchFamily="34" charset="0"/>
              </a:rPr>
              <a:t>Programming and Development</a:t>
            </a:r>
            <a:r>
              <a:rPr lang="en-US" altLang="en-US" sz="1800" smtClean="0">
                <a:latin typeface="Tahoma" pitchFamily="34" charset="0"/>
              </a:rPr>
              <a:t> and </a:t>
            </a:r>
            <a:r>
              <a:rPr lang="en-US" altLang="en-US" sz="1800" i="1" smtClean="0">
                <a:solidFill>
                  <a:srgbClr val="CC3300"/>
                </a:solidFill>
                <a:latin typeface="Tahoma" pitchFamily="34" charset="0"/>
              </a:rPr>
              <a:t>Monty Python</a:t>
            </a:r>
            <a:r>
              <a:rPr lang="en-US" altLang="en-US" sz="1800" smtClean="0">
                <a:latin typeface="Tahoma" pitchFamily="34" charset="0"/>
              </a:rPr>
              <a:t> under </a:t>
            </a:r>
            <a:r>
              <a:rPr lang="en-US" altLang="en-US" sz="1800" i="1" smtClean="0">
                <a:solidFill>
                  <a:srgbClr val="CC3300"/>
                </a:solidFill>
                <a:latin typeface="Tahoma" pitchFamily="34" charset="0"/>
              </a:rPr>
              <a:t>Entertainment</a:t>
            </a:r>
          </a:p>
          <a:p>
            <a:endParaRPr lang="en-US" altLang="en-US" sz="1000" i="1" smtClean="0">
              <a:solidFill>
                <a:srgbClr val="CC3300"/>
              </a:solidFill>
              <a:latin typeface="Tahoma" pitchFamily="34" charset="0"/>
            </a:endParaRPr>
          </a:p>
          <a:p>
            <a:r>
              <a:rPr lang="en-US" altLang="en-US" sz="1800" smtClean="0">
                <a:latin typeface="Tahoma" pitchFamily="34" charset="0"/>
              </a:rPr>
              <a:t>Enhanced query:</a:t>
            </a:r>
            <a:endParaRPr lang="en-US" altLang="en-US" sz="2000" i="1" smtClean="0">
              <a:solidFill>
                <a:schemeClr val="accent2"/>
              </a:solidFill>
              <a:latin typeface="Tahoma" pitchFamily="34" charset="0"/>
            </a:endParaRPr>
          </a:p>
          <a:p>
            <a:pPr lvl="1">
              <a:buFont typeface="Marlett" pitchFamily="2" charset="2"/>
              <a:buNone/>
            </a:pPr>
            <a:endParaRPr lang="en-US" altLang="en-US" sz="1600" smtClean="0"/>
          </a:p>
        </p:txBody>
      </p:sp>
      <p:pic>
        <p:nvPicPr>
          <p:cNvPr id="68614" name="Picture 4" descr="UserInterface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>
            <a:lum bright="-6000" contrast="12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16"/>
          <a:stretch>
            <a:fillRect/>
          </a:stretch>
        </p:blipFill>
        <p:spPr>
          <a:xfrm>
            <a:off x="5572125" y="1225550"/>
            <a:ext cx="2508250" cy="4995863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8615" name="Picture 5" descr="EnhancedQuery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 cstate="print">
            <a:lum bright="-6000" contrast="18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150" y="4721225"/>
            <a:ext cx="4021138" cy="111601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819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698AA8A-AB90-4665-A1A8-3AC95F04D7A5}" type="slidenum">
              <a:rPr lang="en-US" altLang="en-US" smtClean="0"/>
              <a:pPr/>
              <a:t>6</a:t>
            </a:fld>
            <a:endParaRPr lang="en-US" altLang="en-US" smtClean="0"/>
          </a:p>
        </p:txBody>
      </p:sp>
      <p:sp>
        <p:nvSpPr>
          <p:cNvPr id="81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Association Matrix</a:t>
            </a:r>
          </a:p>
        </p:txBody>
      </p:sp>
      <p:grpSp>
        <p:nvGrpSpPr>
          <p:cNvPr id="8199" name="Group 3"/>
          <p:cNvGrpSpPr>
            <a:grpSpLocks/>
          </p:cNvGrpSpPr>
          <p:nvPr/>
        </p:nvGrpSpPr>
        <p:grpSpPr bwMode="auto">
          <a:xfrm>
            <a:off x="446088" y="1219200"/>
            <a:ext cx="4033837" cy="2286000"/>
            <a:chOff x="1299" y="960"/>
            <a:chExt cx="2541" cy="1440"/>
          </a:xfrm>
        </p:grpSpPr>
        <p:sp>
          <p:nvSpPr>
            <p:cNvPr id="8203" name="Rectangle 4"/>
            <p:cNvSpPr>
              <a:spLocks noChangeArrowheads="1"/>
            </p:cNvSpPr>
            <p:nvPr/>
          </p:nvSpPr>
          <p:spPr bwMode="auto">
            <a:xfrm>
              <a:off x="1632" y="1200"/>
              <a:ext cx="2208" cy="12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204" name="Text Box 5"/>
            <p:cNvSpPr txBox="1">
              <a:spLocks noChangeArrowheads="1"/>
            </p:cNvSpPr>
            <p:nvPr/>
          </p:nvSpPr>
          <p:spPr bwMode="auto">
            <a:xfrm>
              <a:off x="1632" y="960"/>
              <a:ext cx="217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altLang="en-US" sz="2000"/>
                <a:t>w</a:t>
              </a:r>
              <a:r>
                <a:rPr lang="en-US" altLang="en-US" sz="2000" baseline="-25000"/>
                <a:t>1 </a:t>
              </a:r>
              <a:r>
                <a:rPr lang="en-US" altLang="en-US" sz="2000"/>
                <a:t> w</a:t>
              </a:r>
              <a:r>
                <a:rPr lang="en-US" altLang="en-US" sz="2000" baseline="-25000"/>
                <a:t>2</a:t>
              </a:r>
              <a:r>
                <a:rPr lang="en-US" altLang="en-US" sz="2000"/>
                <a:t>  w</a:t>
              </a:r>
              <a:r>
                <a:rPr lang="en-US" altLang="en-US" sz="2000" baseline="-25000"/>
                <a:t>3</a:t>
              </a:r>
              <a:r>
                <a:rPr lang="en-US" altLang="en-US" sz="2000"/>
                <a:t> …………………..w</a:t>
              </a:r>
              <a:r>
                <a:rPr lang="en-US" altLang="en-US" sz="2000" baseline="-25000"/>
                <a:t>n</a:t>
              </a:r>
            </a:p>
          </p:txBody>
        </p:sp>
        <p:sp>
          <p:nvSpPr>
            <p:cNvPr id="8205" name="Text Box 6"/>
            <p:cNvSpPr txBox="1">
              <a:spLocks noChangeArrowheads="1"/>
            </p:cNvSpPr>
            <p:nvPr/>
          </p:nvSpPr>
          <p:spPr bwMode="auto">
            <a:xfrm>
              <a:off x="1299" y="1161"/>
              <a:ext cx="282" cy="1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altLang="en-US" sz="2000"/>
                <a:t>w</a:t>
              </a:r>
              <a:r>
                <a:rPr lang="en-US" altLang="en-US" sz="2000" baseline="-25000"/>
                <a:t>1</a:t>
              </a:r>
            </a:p>
            <a:p>
              <a:pPr algn="ctr" eaLnBrk="1" hangingPunct="1"/>
              <a:r>
                <a:rPr lang="en-US" altLang="en-US" sz="2000"/>
                <a:t>w</a:t>
              </a:r>
              <a:r>
                <a:rPr lang="en-US" altLang="en-US" sz="2000" baseline="-25000"/>
                <a:t>2</a:t>
              </a:r>
            </a:p>
            <a:p>
              <a:pPr algn="ctr" eaLnBrk="1" hangingPunct="1"/>
              <a:r>
                <a:rPr lang="en-US" altLang="en-US" sz="2000"/>
                <a:t>w</a:t>
              </a:r>
              <a:r>
                <a:rPr lang="en-US" altLang="en-US" sz="2000" baseline="-25000"/>
                <a:t>3</a:t>
              </a:r>
            </a:p>
            <a:p>
              <a:pPr algn="ctr" eaLnBrk="1" hangingPunct="1"/>
              <a:r>
                <a:rPr lang="en-US" altLang="en-US" sz="2000"/>
                <a:t>.</a:t>
              </a:r>
            </a:p>
            <a:p>
              <a:pPr algn="ctr" eaLnBrk="1" hangingPunct="1"/>
              <a:r>
                <a:rPr lang="en-US" altLang="en-US" sz="2000"/>
                <a:t>.</a:t>
              </a:r>
            </a:p>
            <a:p>
              <a:pPr algn="ctr" eaLnBrk="1" hangingPunct="1"/>
              <a:r>
                <a:rPr lang="en-US" altLang="en-US" sz="2000"/>
                <a:t>w</a:t>
              </a:r>
              <a:r>
                <a:rPr lang="en-US" altLang="en-US" sz="2000" baseline="-25000"/>
                <a:t>n</a:t>
              </a:r>
            </a:p>
          </p:txBody>
        </p:sp>
        <p:sp>
          <p:nvSpPr>
            <p:cNvPr id="8206" name="Text Box 7"/>
            <p:cNvSpPr txBox="1">
              <a:spLocks noChangeArrowheads="1"/>
            </p:cNvSpPr>
            <p:nvPr/>
          </p:nvSpPr>
          <p:spPr bwMode="auto">
            <a:xfrm>
              <a:off x="1680" y="1152"/>
              <a:ext cx="20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altLang="en-US" sz="2000"/>
                <a:t>c</a:t>
              </a:r>
              <a:r>
                <a:rPr lang="en-US" altLang="en-US" sz="2000" baseline="-25000"/>
                <a:t>11</a:t>
              </a:r>
              <a:r>
                <a:rPr lang="en-US" altLang="en-US" sz="2000"/>
                <a:t>  c</a:t>
              </a:r>
              <a:r>
                <a:rPr lang="en-US" altLang="en-US" sz="2000" baseline="-25000"/>
                <a:t>12</a:t>
              </a:r>
              <a:r>
                <a:rPr lang="en-US" altLang="en-US" sz="2000"/>
                <a:t>  c</a:t>
              </a:r>
              <a:r>
                <a:rPr lang="en-US" altLang="en-US" sz="2000" baseline="-25000"/>
                <a:t>13</a:t>
              </a:r>
              <a:r>
                <a:rPr lang="en-US" altLang="en-US" sz="2000"/>
                <a:t>…………………c</a:t>
              </a:r>
              <a:r>
                <a:rPr lang="en-US" altLang="en-US" sz="2000" baseline="-25000"/>
                <a:t>1n</a:t>
              </a:r>
            </a:p>
          </p:txBody>
        </p:sp>
        <p:sp>
          <p:nvSpPr>
            <p:cNvPr id="8207" name="Text Box 8"/>
            <p:cNvSpPr txBox="1">
              <a:spLocks noChangeArrowheads="1"/>
            </p:cNvSpPr>
            <p:nvPr/>
          </p:nvSpPr>
          <p:spPr bwMode="auto">
            <a:xfrm>
              <a:off x="1680" y="1344"/>
              <a:ext cx="289" cy="1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altLang="en-US" sz="2000"/>
                <a:t>c</a:t>
              </a:r>
              <a:r>
                <a:rPr lang="en-US" altLang="en-US" sz="2000" baseline="-25000"/>
                <a:t>21</a:t>
              </a:r>
            </a:p>
            <a:p>
              <a:pPr algn="ctr" eaLnBrk="1" hangingPunct="1"/>
              <a:r>
                <a:rPr lang="en-US" altLang="en-US" sz="2000"/>
                <a:t>c</a:t>
              </a:r>
              <a:r>
                <a:rPr lang="en-US" altLang="en-US" sz="2000" baseline="-25000"/>
                <a:t>31</a:t>
              </a:r>
            </a:p>
            <a:p>
              <a:pPr algn="ctr" eaLnBrk="1" hangingPunct="1"/>
              <a:r>
                <a:rPr lang="en-US" altLang="en-US" sz="2000"/>
                <a:t>.</a:t>
              </a:r>
            </a:p>
            <a:p>
              <a:pPr algn="ctr" eaLnBrk="1" hangingPunct="1"/>
              <a:r>
                <a:rPr lang="en-US" altLang="en-US" sz="2000"/>
                <a:t>.</a:t>
              </a:r>
            </a:p>
            <a:p>
              <a:pPr algn="ctr" eaLnBrk="1" hangingPunct="1"/>
              <a:r>
                <a:rPr lang="en-US" altLang="en-US" sz="2000"/>
                <a:t>c</a:t>
              </a:r>
              <a:r>
                <a:rPr lang="en-US" altLang="en-US" sz="2000" baseline="-25000"/>
                <a:t>n1</a:t>
              </a:r>
            </a:p>
          </p:txBody>
        </p:sp>
      </p:grpSp>
      <p:sp>
        <p:nvSpPr>
          <p:cNvPr id="8200" name="Text Box 9"/>
          <p:cNvSpPr txBox="1">
            <a:spLocks noChangeArrowheads="1"/>
          </p:cNvSpPr>
          <p:nvPr/>
        </p:nvSpPr>
        <p:spPr bwMode="auto">
          <a:xfrm>
            <a:off x="4829175" y="1454150"/>
            <a:ext cx="299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US" altLang="en-US" sz="1800" i="1">
                <a:solidFill>
                  <a:srgbClr val="FF0000"/>
                </a:solidFill>
              </a:rPr>
              <a:t>c</a:t>
            </a:r>
            <a:r>
              <a:rPr lang="en-US" altLang="en-US" sz="1800" i="1" baseline="-25000">
                <a:solidFill>
                  <a:srgbClr val="FF0000"/>
                </a:solidFill>
              </a:rPr>
              <a:t>ij</a:t>
            </a:r>
            <a:r>
              <a:rPr lang="en-US" altLang="en-US" sz="1800"/>
              <a:t>: </a:t>
            </a:r>
            <a:r>
              <a:rPr lang="en-US" altLang="en-US" sz="1800">
                <a:solidFill>
                  <a:srgbClr val="006600"/>
                </a:solidFill>
              </a:rPr>
              <a:t>Correlation factor between </a:t>
            </a:r>
          </a:p>
          <a:p>
            <a:pPr algn="l" eaLnBrk="1" hangingPunct="1"/>
            <a:r>
              <a:rPr lang="en-US" altLang="en-US" sz="1800">
                <a:solidFill>
                  <a:srgbClr val="006600"/>
                </a:solidFill>
              </a:rPr>
              <a:t>      term</a:t>
            </a:r>
            <a:r>
              <a:rPr lang="en-US" altLang="en-US" sz="1800" i="1">
                <a:solidFill>
                  <a:srgbClr val="006600"/>
                </a:solidFill>
              </a:rPr>
              <a:t> i </a:t>
            </a:r>
            <a:r>
              <a:rPr lang="en-US" altLang="en-US" sz="1800">
                <a:solidFill>
                  <a:srgbClr val="006600"/>
                </a:solidFill>
              </a:rPr>
              <a:t>and term </a:t>
            </a:r>
            <a:r>
              <a:rPr lang="en-US" altLang="en-US" sz="1800" i="1">
                <a:solidFill>
                  <a:srgbClr val="006600"/>
                </a:solidFill>
              </a:rPr>
              <a:t>j</a:t>
            </a:r>
            <a:endParaRPr lang="en-US" altLang="en-US" sz="1800">
              <a:solidFill>
                <a:srgbClr val="006600"/>
              </a:solidFill>
            </a:endParaRPr>
          </a:p>
        </p:txBody>
      </p:sp>
      <p:graphicFrame>
        <p:nvGraphicFramePr>
          <p:cNvPr id="8194" name="Object 10"/>
          <p:cNvGraphicFramePr>
            <a:graphicFrameLocks noChangeAspect="1"/>
          </p:cNvGraphicFramePr>
          <p:nvPr/>
        </p:nvGraphicFramePr>
        <p:xfrm>
          <a:off x="5321300" y="2208213"/>
          <a:ext cx="1795463" cy="650875"/>
        </p:xfrm>
        <a:graphic>
          <a:graphicData uri="http://schemas.openxmlformats.org/presentationml/2006/ole">
            <p:oleObj spid="_x0000_s143372" name="Equation" r:id="rId4" imgW="1016000" imgH="368300" progId="Equation.3">
              <p:embed/>
            </p:oleObj>
          </a:graphicData>
        </a:graphic>
      </p:graphicFrame>
      <p:sp>
        <p:nvSpPr>
          <p:cNvPr id="8201" name="Text Box 11"/>
          <p:cNvSpPr txBox="1">
            <a:spLocks noChangeArrowheads="1"/>
          </p:cNvSpPr>
          <p:nvPr/>
        </p:nvSpPr>
        <p:spPr bwMode="auto">
          <a:xfrm>
            <a:off x="4729163" y="2962275"/>
            <a:ext cx="3752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 sz="1800" i="1">
                <a:solidFill>
                  <a:srgbClr val="FF0000"/>
                </a:solidFill>
              </a:rPr>
              <a:t>f</a:t>
            </a:r>
            <a:r>
              <a:rPr lang="en-US" altLang="en-US" sz="1800" i="1" baseline="-25000">
                <a:solidFill>
                  <a:srgbClr val="FF0000"/>
                </a:solidFill>
              </a:rPr>
              <a:t>ik</a:t>
            </a:r>
            <a:r>
              <a:rPr lang="en-US" altLang="en-US" sz="1800" baseline="-25000"/>
              <a:t> </a:t>
            </a:r>
            <a:r>
              <a:rPr lang="en-US" altLang="en-US" sz="1800"/>
              <a:t>: </a:t>
            </a:r>
            <a:r>
              <a:rPr lang="en-US" altLang="en-US" sz="1800">
                <a:solidFill>
                  <a:srgbClr val="006600"/>
                </a:solidFill>
              </a:rPr>
              <a:t>Frequency of term </a:t>
            </a:r>
            <a:r>
              <a:rPr lang="en-US" altLang="en-US" sz="1800" i="1">
                <a:solidFill>
                  <a:srgbClr val="006600"/>
                </a:solidFill>
              </a:rPr>
              <a:t>i</a:t>
            </a:r>
            <a:r>
              <a:rPr lang="en-US" altLang="en-US" sz="1800">
                <a:solidFill>
                  <a:srgbClr val="006600"/>
                </a:solidFill>
              </a:rPr>
              <a:t> in document </a:t>
            </a:r>
            <a:r>
              <a:rPr lang="en-US" altLang="en-US" sz="1800" i="1">
                <a:solidFill>
                  <a:srgbClr val="006600"/>
                </a:solidFill>
              </a:rPr>
              <a:t>k</a:t>
            </a:r>
            <a:r>
              <a:rPr lang="en-US" altLang="en-US" sz="2400">
                <a:solidFill>
                  <a:srgbClr val="006600"/>
                </a:solidFill>
              </a:rPr>
              <a:t> </a:t>
            </a:r>
            <a:endParaRPr lang="en-US" altLang="en-US" sz="2400" baseline="-25000">
              <a:solidFill>
                <a:srgbClr val="006600"/>
              </a:solidFill>
            </a:endParaRPr>
          </a:p>
        </p:txBody>
      </p:sp>
      <p:sp>
        <p:nvSpPr>
          <p:cNvPr id="8202" name="Rectangle 12"/>
          <p:cNvSpPr>
            <a:spLocks noChangeArrowheads="1"/>
          </p:cNvSpPr>
          <p:nvPr/>
        </p:nvSpPr>
        <p:spPr bwMode="auto">
          <a:xfrm>
            <a:off x="685800" y="3789363"/>
            <a:ext cx="7772400" cy="238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spcBef>
                <a:spcPct val="20000"/>
              </a:spcBef>
              <a:buClr>
                <a:schemeClr val="accent2"/>
              </a:buClr>
              <a:buFont typeface="Marlett" pitchFamily="2" charset="2"/>
              <a:buChar char="i"/>
            </a:pPr>
            <a:r>
              <a:rPr lang="en-US" altLang="en-US" sz="1800" b="1"/>
              <a:t>Above frequency based correlation factor favors more frequent terms.</a:t>
            </a:r>
          </a:p>
          <a:p>
            <a:pPr algn="l">
              <a:spcBef>
                <a:spcPct val="20000"/>
              </a:spcBef>
              <a:buClr>
                <a:schemeClr val="accent2"/>
              </a:buClr>
              <a:buFont typeface="Marlett" pitchFamily="2" charset="2"/>
              <a:buChar char="i"/>
            </a:pPr>
            <a:r>
              <a:rPr lang="en-US" altLang="en-US" sz="1800" b="1"/>
              <a:t>Solutions: Normalize association scores:</a:t>
            </a:r>
          </a:p>
          <a:p>
            <a:pPr algn="l">
              <a:spcBef>
                <a:spcPct val="20000"/>
              </a:spcBef>
              <a:buClr>
                <a:schemeClr val="accent2"/>
              </a:buClr>
              <a:buFont typeface="Marlett" pitchFamily="2" charset="2"/>
              <a:buChar char="i"/>
            </a:pPr>
            <a:endParaRPr lang="en-US" altLang="en-US" sz="1800" b="1"/>
          </a:p>
          <a:p>
            <a:pPr algn="l">
              <a:spcBef>
                <a:spcPct val="20000"/>
              </a:spcBef>
              <a:buClr>
                <a:schemeClr val="accent2"/>
              </a:buClr>
              <a:buFont typeface="Marlett" pitchFamily="2" charset="2"/>
              <a:buChar char="i"/>
            </a:pPr>
            <a:endParaRPr lang="en-US" altLang="en-US" sz="1800" b="1"/>
          </a:p>
          <a:p>
            <a:pPr algn="l">
              <a:spcBef>
                <a:spcPct val="20000"/>
              </a:spcBef>
              <a:buClr>
                <a:schemeClr val="accent2"/>
              </a:buClr>
              <a:buFont typeface="Marlett" pitchFamily="2" charset="2"/>
              <a:buChar char="i"/>
            </a:pPr>
            <a:endParaRPr lang="en-US" altLang="en-US" sz="2400" b="1"/>
          </a:p>
          <a:p>
            <a:pPr algn="l">
              <a:spcBef>
                <a:spcPct val="20000"/>
              </a:spcBef>
              <a:buClr>
                <a:schemeClr val="accent2"/>
              </a:buClr>
              <a:buFont typeface="Marlett" pitchFamily="2" charset="2"/>
              <a:buChar char="i"/>
            </a:pPr>
            <a:r>
              <a:rPr lang="en-US" altLang="en-US" sz="1800" b="1"/>
              <a:t>Normalized score is 1 if two terms have the same frequency in all documents.</a:t>
            </a:r>
          </a:p>
        </p:txBody>
      </p:sp>
      <p:graphicFrame>
        <p:nvGraphicFramePr>
          <p:cNvPr id="8195" name="Object 13"/>
          <p:cNvGraphicFramePr>
            <a:graphicFrameLocks noGrp="1" noChangeAspect="1"/>
          </p:cNvGraphicFramePr>
          <p:nvPr>
            <p:ph idx="1"/>
          </p:nvPr>
        </p:nvGraphicFramePr>
        <p:xfrm>
          <a:off x="3530600" y="4598988"/>
          <a:ext cx="2033588" cy="917575"/>
        </p:xfrm>
        <a:graphic>
          <a:graphicData uri="http://schemas.openxmlformats.org/presentationml/2006/ole">
            <p:oleObj spid="_x0000_s143373" name="Equation" r:id="rId5" imgW="1040948" imgH="469696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9685415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696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2F4D767-13F5-4594-B0F3-C612E4EE66EA}" type="slidenum">
              <a:rPr lang="en-US" altLang="en-US" smtClean="0"/>
              <a:pPr/>
              <a:t>60</a:t>
            </a:fld>
            <a:endParaRPr lang="en-US" altLang="en-US" smtClean="0"/>
          </a:p>
        </p:txBody>
      </p:sp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Generation of User Profiles</a:t>
            </a:r>
          </a:p>
        </p:txBody>
      </p:sp>
      <p:sp>
        <p:nvSpPr>
          <p:cNvPr id="696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71575"/>
            <a:ext cx="7772400" cy="5000625"/>
          </a:xfrm>
        </p:spPr>
        <p:txBody>
          <a:bodyPr/>
          <a:lstStyle/>
          <a:p>
            <a:r>
              <a:rPr lang="en-US" altLang="en-US" smtClean="0"/>
              <a:t>Profile Generation Component of ARCH</a:t>
            </a:r>
          </a:p>
          <a:p>
            <a:pPr lvl="1"/>
            <a:r>
              <a:rPr lang="en-US" altLang="en-US" smtClean="0"/>
              <a:t>passively observe user’s browsing behavior</a:t>
            </a:r>
          </a:p>
          <a:p>
            <a:pPr lvl="1"/>
            <a:r>
              <a:rPr lang="en-US" altLang="en-US" smtClean="0"/>
              <a:t>use heuristics to determine which pages user finds “interesting”</a:t>
            </a:r>
          </a:p>
          <a:p>
            <a:pPr lvl="2"/>
            <a:r>
              <a:rPr lang="en-US" altLang="en-US" smtClean="0"/>
              <a:t>time spent on the page (or similar pages)</a:t>
            </a:r>
          </a:p>
          <a:p>
            <a:pPr lvl="2"/>
            <a:r>
              <a:rPr lang="en-US" altLang="en-US" smtClean="0"/>
              <a:t>frequency of visit to the page or the site</a:t>
            </a:r>
          </a:p>
          <a:p>
            <a:pPr lvl="2"/>
            <a:r>
              <a:rPr lang="en-US" altLang="en-US" smtClean="0"/>
              <a:t>other factors, e.g., bookmarking a page, etc.</a:t>
            </a:r>
          </a:p>
          <a:p>
            <a:pPr lvl="1"/>
            <a:r>
              <a:rPr lang="en-US" altLang="en-US" smtClean="0"/>
              <a:t>implemented as a client-side proxy server</a:t>
            </a:r>
          </a:p>
          <a:p>
            <a:r>
              <a:rPr lang="en-US" altLang="en-US" smtClean="0"/>
              <a:t>Clustering of “Interesting” Documents</a:t>
            </a:r>
          </a:p>
          <a:p>
            <a:pPr lvl="1"/>
            <a:r>
              <a:rPr lang="en-US" altLang="en-US" smtClean="0"/>
              <a:t>ARCH extracts feature vectors for each profile document</a:t>
            </a:r>
          </a:p>
          <a:p>
            <a:pPr lvl="1"/>
            <a:r>
              <a:rPr lang="en-US" altLang="en-US" smtClean="0"/>
              <a:t>documents are clustered into semantically related categories</a:t>
            </a:r>
          </a:p>
          <a:p>
            <a:pPr lvl="2"/>
            <a:r>
              <a:rPr lang="en-US" altLang="en-US" smtClean="0"/>
              <a:t>we use a clustering algorithm that supports overlapping categories to capture relationships across clusters</a:t>
            </a:r>
          </a:p>
          <a:p>
            <a:pPr lvl="2"/>
            <a:r>
              <a:rPr lang="en-US" altLang="en-US" smtClean="0"/>
              <a:t>algorithms: overlapping version of k-means; hypergraph partitioning</a:t>
            </a:r>
          </a:p>
          <a:p>
            <a:pPr lvl="1"/>
            <a:r>
              <a:rPr lang="en-US" altLang="en-US" smtClean="0"/>
              <a:t>profiles are the significant features in the centroid of each cluster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706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FBBBFE4-1A44-4719-942E-F0D020B1D2C1}" type="slidenum">
              <a:rPr lang="en-US" altLang="en-US" smtClean="0"/>
              <a:pPr/>
              <a:t>61</a:t>
            </a:fld>
            <a:endParaRPr lang="en-US" altLang="en-US" smtClean="0"/>
          </a:p>
        </p:txBody>
      </p:sp>
      <p:sp>
        <p:nvSpPr>
          <p:cNvPr id="706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User Profiles &amp; Information Context</a:t>
            </a:r>
          </a:p>
        </p:txBody>
      </p:sp>
      <p:sp>
        <p:nvSpPr>
          <p:cNvPr id="706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527925" cy="4876800"/>
          </a:xfrm>
        </p:spPr>
        <p:txBody>
          <a:bodyPr/>
          <a:lstStyle/>
          <a:p>
            <a:r>
              <a:rPr lang="en-US" altLang="en-US" smtClean="0">
                <a:latin typeface="Tahoma" pitchFamily="34" charset="0"/>
              </a:rPr>
              <a:t>Can user profiles replace the need for user interaction?</a:t>
            </a:r>
          </a:p>
          <a:p>
            <a:pPr lvl="1"/>
            <a:r>
              <a:rPr lang="en-US" altLang="en-US" smtClean="0"/>
              <a:t>Instead of explicit user feedback, the user profiles are used for the selection and deselection of concepts</a:t>
            </a:r>
          </a:p>
          <a:p>
            <a:pPr lvl="1"/>
            <a:r>
              <a:rPr lang="en-US" altLang="en-US" smtClean="0"/>
              <a:t>Each individual profile is compared to the original user query for similarity</a:t>
            </a:r>
          </a:p>
          <a:p>
            <a:pPr lvl="1"/>
            <a:r>
              <a:rPr lang="en-US" altLang="en-US" smtClean="0"/>
              <a:t>Those profiles which satisfy a similarity threshold are then compared to the matching nodes in the concept hierarchy</a:t>
            </a:r>
          </a:p>
          <a:p>
            <a:pPr lvl="2"/>
            <a:r>
              <a:rPr lang="en-US" altLang="en-US" smtClean="0"/>
              <a:t>matching nodes include those that exceeded a similarity threshold when compared to the user’s original keyword query. </a:t>
            </a:r>
          </a:p>
          <a:p>
            <a:pPr lvl="1"/>
            <a:r>
              <a:rPr lang="en-US" altLang="en-US" smtClean="0"/>
              <a:t>The node with the highest similarity score is used for automatic selection;  nodes with relatively low similarity scores are used for automatic deselection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1229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1D7A049-BB29-4196-82FC-AD76C2DF2B5F}" type="slidenum">
              <a:rPr lang="en-US" altLang="en-US" smtClean="0"/>
              <a:pPr/>
              <a:t>62</a:t>
            </a:fld>
            <a:endParaRPr lang="en-US" altLang="en-US" smtClean="0"/>
          </a:p>
        </p:txBody>
      </p:sp>
      <p:sp>
        <p:nvSpPr>
          <p:cNvPr id="122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Results Based on User Profiles</a:t>
            </a:r>
          </a:p>
        </p:txBody>
      </p:sp>
      <p:graphicFrame>
        <p:nvGraphicFramePr>
          <p:cNvPr id="12290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4641850" y="1571625"/>
          <a:ext cx="3803650" cy="4016375"/>
        </p:xfrm>
        <a:graphic>
          <a:graphicData uri="http://schemas.openxmlformats.org/presentationml/2006/ole">
            <p:oleObj spid="_x0000_s12305" name="Chart" r:id="rId4" imgW="3067050" imgH="2933700" progId="Excel.Sheet.8">
              <p:embed/>
            </p:oleObj>
          </a:graphicData>
        </a:graphic>
      </p:graphicFrame>
      <p:graphicFrame>
        <p:nvGraphicFramePr>
          <p:cNvPr id="12291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695325" y="1573213"/>
          <a:ext cx="3816350" cy="4043362"/>
        </p:xfrm>
        <a:graphic>
          <a:graphicData uri="http://schemas.openxmlformats.org/presentationml/2006/ole">
            <p:oleObj spid="_x0000_s12306" name="Chart" r:id="rId5" imgW="3067050" imgH="2943225" progId="Excel.Sheet.8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922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691B952-4D89-4903-86FA-F5530B9326F4}" type="slidenum">
              <a:rPr lang="en-US" altLang="en-US" smtClean="0"/>
              <a:pPr/>
              <a:t>7</a:t>
            </a:fld>
            <a:endParaRPr lang="en-US" altLang="en-US" smtClean="0"/>
          </a:p>
        </p:txBody>
      </p:sp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Metric Correlation Matrix</a:t>
            </a:r>
          </a:p>
        </p:txBody>
      </p:sp>
      <p:sp>
        <p:nvSpPr>
          <p:cNvPr id="92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2763" y="1198563"/>
            <a:ext cx="7913687" cy="4973637"/>
          </a:xfrm>
        </p:spPr>
        <p:txBody>
          <a:bodyPr/>
          <a:lstStyle/>
          <a:p>
            <a:r>
              <a:rPr lang="en-US" altLang="en-US" sz="1800" smtClean="0"/>
              <a:t>Association correlation does not account for the proximity of terms in documents, just co-occurrence frequencies within documents.</a:t>
            </a:r>
          </a:p>
          <a:p>
            <a:r>
              <a:rPr lang="en-US" altLang="en-US" sz="1800" smtClean="0"/>
              <a:t>Metric correlations account for term proximity.</a:t>
            </a:r>
          </a:p>
          <a:p>
            <a:endParaRPr lang="en-US" altLang="en-US" sz="1800" smtClean="0"/>
          </a:p>
          <a:p>
            <a:endParaRPr lang="en-US" altLang="en-US" sz="1800" smtClean="0"/>
          </a:p>
          <a:p>
            <a:endParaRPr lang="en-US" altLang="en-US" sz="1800" smtClean="0"/>
          </a:p>
          <a:p>
            <a:endParaRPr lang="en-US" altLang="en-US" sz="1800" smtClean="0"/>
          </a:p>
          <a:p>
            <a:endParaRPr lang="en-US" altLang="en-US" sz="1800" smtClean="0"/>
          </a:p>
          <a:p>
            <a:endParaRPr lang="en-US" altLang="en-US" smtClean="0"/>
          </a:p>
          <a:p>
            <a:endParaRPr lang="en-US" altLang="en-US" smtClean="0"/>
          </a:p>
          <a:p>
            <a:r>
              <a:rPr lang="en-US" altLang="en-US" sz="1800" smtClean="0"/>
              <a:t>Can also normalize scores to account for term frequencies:</a:t>
            </a: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2990850" y="2284413"/>
          <a:ext cx="2770188" cy="960437"/>
        </p:xfrm>
        <a:graphic>
          <a:graphicData uri="http://schemas.openxmlformats.org/presentationml/2006/ole">
            <p:oleObj spid="_x0000_s144396" name="Equation" r:id="rId4" imgW="1320800" imgH="457200" progId="Equation.3">
              <p:embed/>
            </p:oleObj>
          </a:graphicData>
        </a:graphic>
      </p:graphicFrame>
      <p:sp>
        <p:nvSpPr>
          <p:cNvPr id="9224" name="Text Box 5"/>
          <p:cNvSpPr txBox="1">
            <a:spLocks noChangeArrowheads="1"/>
          </p:cNvSpPr>
          <p:nvPr/>
        </p:nvSpPr>
        <p:spPr bwMode="auto">
          <a:xfrm>
            <a:off x="1035050" y="3349625"/>
            <a:ext cx="65659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US" altLang="en-US" sz="2000" i="1">
                <a:solidFill>
                  <a:srgbClr val="CC3300"/>
                </a:solidFill>
              </a:rPr>
              <a:t>V</a:t>
            </a:r>
            <a:r>
              <a:rPr lang="en-US" altLang="en-US" sz="2000" i="1" baseline="-25000">
                <a:solidFill>
                  <a:srgbClr val="CC3300"/>
                </a:solidFill>
              </a:rPr>
              <a:t>i</a:t>
            </a:r>
            <a:r>
              <a:rPr lang="en-US" altLang="en-US" sz="2000"/>
              <a:t>:  </a:t>
            </a:r>
            <a:r>
              <a:rPr lang="en-US" altLang="en-US" sz="2000">
                <a:solidFill>
                  <a:srgbClr val="006600"/>
                </a:solidFill>
              </a:rPr>
              <a:t>Set of all occurrences of term </a:t>
            </a:r>
            <a:r>
              <a:rPr lang="en-US" altLang="en-US" sz="2000" i="1">
                <a:solidFill>
                  <a:srgbClr val="006600"/>
                </a:solidFill>
              </a:rPr>
              <a:t>i</a:t>
            </a:r>
            <a:r>
              <a:rPr lang="en-US" altLang="en-US" sz="2000">
                <a:solidFill>
                  <a:srgbClr val="006600"/>
                </a:solidFill>
              </a:rPr>
              <a:t> in any document.</a:t>
            </a:r>
          </a:p>
          <a:p>
            <a:pPr algn="l" eaLnBrk="1" hangingPunct="1"/>
            <a:r>
              <a:rPr lang="en-US" altLang="en-US" sz="2000" i="1">
                <a:solidFill>
                  <a:srgbClr val="CC3300"/>
                </a:solidFill>
              </a:rPr>
              <a:t>r</a:t>
            </a:r>
            <a:r>
              <a:rPr lang="en-US" altLang="en-US" sz="2000">
                <a:solidFill>
                  <a:srgbClr val="CC3300"/>
                </a:solidFill>
              </a:rPr>
              <a:t>(</a:t>
            </a:r>
            <a:r>
              <a:rPr lang="en-US" altLang="en-US" sz="2000" i="1">
                <a:solidFill>
                  <a:srgbClr val="CC3300"/>
                </a:solidFill>
              </a:rPr>
              <a:t>k</a:t>
            </a:r>
            <a:r>
              <a:rPr lang="en-US" altLang="en-US" sz="2000" i="1" baseline="-25000">
                <a:solidFill>
                  <a:srgbClr val="CC3300"/>
                </a:solidFill>
              </a:rPr>
              <a:t>u</a:t>
            </a:r>
            <a:r>
              <a:rPr lang="en-US" altLang="en-US" sz="2000" i="1">
                <a:solidFill>
                  <a:srgbClr val="CC3300"/>
                </a:solidFill>
              </a:rPr>
              <a:t>,k</a:t>
            </a:r>
            <a:r>
              <a:rPr lang="en-US" altLang="en-US" sz="2000" i="1" baseline="-25000">
                <a:solidFill>
                  <a:srgbClr val="CC3300"/>
                </a:solidFill>
              </a:rPr>
              <a:t>v</a:t>
            </a:r>
            <a:r>
              <a:rPr lang="en-US" altLang="en-US" sz="2000">
                <a:solidFill>
                  <a:srgbClr val="CC3300"/>
                </a:solidFill>
              </a:rPr>
              <a:t>)</a:t>
            </a:r>
            <a:r>
              <a:rPr lang="en-US" altLang="en-US" sz="2000"/>
              <a:t>: </a:t>
            </a:r>
            <a:r>
              <a:rPr lang="en-US" altLang="en-US" sz="2000">
                <a:solidFill>
                  <a:srgbClr val="006600"/>
                </a:solidFill>
              </a:rPr>
              <a:t>Distance in words between word occurrences </a:t>
            </a:r>
            <a:r>
              <a:rPr lang="en-US" altLang="en-US" sz="2000" i="1">
                <a:solidFill>
                  <a:srgbClr val="006600"/>
                </a:solidFill>
              </a:rPr>
              <a:t>k</a:t>
            </a:r>
            <a:r>
              <a:rPr lang="en-US" altLang="en-US" sz="2000" i="1" baseline="-25000">
                <a:solidFill>
                  <a:srgbClr val="006600"/>
                </a:solidFill>
              </a:rPr>
              <a:t>u</a:t>
            </a:r>
            <a:r>
              <a:rPr lang="en-US" altLang="en-US" sz="2000" i="1">
                <a:solidFill>
                  <a:srgbClr val="006600"/>
                </a:solidFill>
              </a:rPr>
              <a:t> </a:t>
            </a:r>
            <a:r>
              <a:rPr lang="en-US" altLang="en-US" sz="2000">
                <a:solidFill>
                  <a:srgbClr val="006600"/>
                </a:solidFill>
              </a:rPr>
              <a:t>and </a:t>
            </a:r>
            <a:r>
              <a:rPr lang="en-US" altLang="en-US" sz="2000" i="1">
                <a:solidFill>
                  <a:srgbClr val="006600"/>
                </a:solidFill>
              </a:rPr>
              <a:t>k</a:t>
            </a:r>
            <a:r>
              <a:rPr lang="en-US" altLang="en-US" sz="2000" i="1" baseline="-25000">
                <a:solidFill>
                  <a:srgbClr val="006600"/>
                </a:solidFill>
              </a:rPr>
              <a:t>v</a:t>
            </a:r>
          </a:p>
          <a:p>
            <a:pPr algn="l" eaLnBrk="1" hangingPunct="1"/>
            <a:r>
              <a:rPr lang="en-US" altLang="en-US" sz="2000" i="1" baseline="-25000"/>
              <a:t>                  </a:t>
            </a:r>
            <a:r>
              <a:rPr lang="en-US" altLang="en-US" sz="2000">
                <a:solidFill>
                  <a:srgbClr val="333399"/>
                </a:solidFill>
              </a:rPr>
              <a:t>(</a:t>
            </a:r>
            <a:r>
              <a:rPr lang="en-US" altLang="en-US" sz="2000">
                <a:solidFill>
                  <a:srgbClr val="333399"/>
                </a:solidFill>
                <a:sym typeface="Symbol" pitchFamily="18" charset="2"/>
              </a:rPr>
              <a:t></a:t>
            </a:r>
            <a:r>
              <a:rPr lang="en-US" altLang="en-US" sz="2000">
                <a:solidFill>
                  <a:srgbClr val="333399"/>
                </a:solidFill>
              </a:rPr>
              <a:t> if </a:t>
            </a:r>
            <a:r>
              <a:rPr lang="en-US" altLang="en-US" sz="2000" i="1">
                <a:solidFill>
                  <a:srgbClr val="333399"/>
                </a:solidFill>
              </a:rPr>
              <a:t>k</a:t>
            </a:r>
            <a:r>
              <a:rPr lang="en-US" altLang="en-US" sz="2000" i="1" baseline="-25000">
                <a:solidFill>
                  <a:srgbClr val="333399"/>
                </a:solidFill>
              </a:rPr>
              <a:t>u</a:t>
            </a:r>
            <a:r>
              <a:rPr lang="en-US" altLang="en-US" sz="2000" i="1">
                <a:solidFill>
                  <a:srgbClr val="333399"/>
                </a:solidFill>
              </a:rPr>
              <a:t> </a:t>
            </a:r>
            <a:r>
              <a:rPr lang="en-US" altLang="en-US" sz="2000">
                <a:solidFill>
                  <a:srgbClr val="333399"/>
                </a:solidFill>
              </a:rPr>
              <a:t>and</a:t>
            </a:r>
            <a:r>
              <a:rPr lang="en-US" altLang="en-US" sz="2000" i="1">
                <a:solidFill>
                  <a:srgbClr val="333399"/>
                </a:solidFill>
              </a:rPr>
              <a:t> k</a:t>
            </a:r>
            <a:r>
              <a:rPr lang="en-US" altLang="en-US" sz="2000" i="1" baseline="-25000">
                <a:solidFill>
                  <a:srgbClr val="333399"/>
                </a:solidFill>
              </a:rPr>
              <a:t>v </a:t>
            </a:r>
            <a:r>
              <a:rPr lang="en-US" altLang="en-US" sz="2000">
                <a:solidFill>
                  <a:srgbClr val="333399"/>
                </a:solidFill>
              </a:rPr>
              <a:t>are occurrences in different documents</a:t>
            </a:r>
            <a:r>
              <a:rPr lang="en-US" altLang="en-US" sz="2000" i="1">
                <a:solidFill>
                  <a:srgbClr val="333399"/>
                </a:solidFill>
              </a:rPr>
              <a:t>).</a:t>
            </a:r>
            <a:endParaRPr lang="en-US" altLang="en-US" sz="2000" i="1" baseline="-25000">
              <a:solidFill>
                <a:srgbClr val="333399"/>
              </a:solidFill>
            </a:endParaRPr>
          </a:p>
        </p:txBody>
      </p:sp>
      <p:graphicFrame>
        <p:nvGraphicFramePr>
          <p:cNvPr id="9219" name="Object 9"/>
          <p:cNvGraphicFramePr>
            <a:graphicFrameLocks noGrp="1" noChangeAspect="1"/>
          </p:cNvGraphicFramePr>
          <p:nvPr>
            <p:ph sz="half" idx="2"/>
          </p:nvPr>
        </p:nvGraphicFramePr>
        <p:xfrm>
          <a:off x="3297238" y="4975225"/>
          <a:ext cx="1773237" cy="1063625"/>
        </p:xfrm>
        <a:graphic>
          <a:graphicData uri="http://schemas.openxmlformats.org/presentationml/2006/ole">
            <p:oleObj spid="_x0000_s144397" name="Equation" r:id="rId5" imgW="825142" imgH="495085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763112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AB54DD5-E2C8-422D-983A-906809F6DEE0}" type="slidenum">
              <a:rPr lang="en-US" altLang="en-US" smtClean="0"/>
              <a:pPr/>
              <a:t>8</a:t>
            </a:fld>
            <a:endParaRPr lang="en-US" altLang="en-US" smtClean="0"/>
          </a:p>
        </p:txBody>
      </p:sp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001000" cy="990600"/>
          </a:xfrm>
        </p:spPr>
        <p:txBody>
          <a:bodyPr/>
          <a:lstStyle/>
          <a:p>
            <a:r>
              <a:rPr lang="en-US" altLang="en-US" sz="3200" smtClean="0"/>
              <a:t>Query Expansion with Correlation Matrix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36688"/>
            <a:ext cx="7772400" cy="4735512"/>
          </a:xfrm>
        </p:spPr>
        <p:txBody>
          <a:bodyPr/>
          <a:lstStyle/>
          <a:p>
            <a:r>
              <a:rPr lang="en-US" altLang="en-US" smtClean="0"/>
              <a:t>For each term </a:t>
            </a:r>
            <a:r>
              <a:rPr lang="en-US" altLang="en-US" i="1" smtClean="0"/>
              <a:t>i</a:t>
            </a:r>
            <a:r>
              <a:rPr lang="en-US" altLang="en-US" smtClean="0"/>
              <a:t> in query, </a:t>
            </a:r>
          </a:p>
          <a:p>
            <a:pPr lvl="1"/>
            <a:r>
              <a:rPr lang="en-US" altLang="en-US" smtClean="0"/>
              <a:t>expand query with the </a:t>
            </a:r>
            <a:r>
              <a:rPr lang="en-US" altLang="en-US" i="1" smtClean="0"/>
              <a:t>n</a:t>
            </a:r>
            <a:r>
              <a:rPr lang="en-US" altLang="en-US" smtClean="0"/>
              <a:t> terms, </a:t>
            </a:r>
            <a:r>
              <a:rPr lang="en-US" altLang="en-US" i="1" smtClean="0"/>
              <a:t>j</a:t>
            </a:r>
            <a:r>
              <a:rPr lang="en-US" altLang="en-US" smtClean="0"/>
              <a:t>, with the highest value of </a:t>
            </a:r>
            <a:r>
              <a:rPr lang="en-US" altLang="en-US" i="1" smtClean="0"/>
              <a:t>c</a:t>
            </a:r>
            <a:r>
              <a:rPr lang="en-US" altLang="en-US" i="1" baseline="-25000" smtClean="0"/>
              <a:t>ij</a:t>
            </a:r>
            <a:r>
              <a:rPr lang="en-US" altLang="en-US" i="1" smtClean="0"/>
              <a:t> </a:t>
            </a:r>
            <a:r>
              <a:rPr lang="en-US" altLang="en-US" smtClean="0"/>
              <a:t>(</a:t>
            </a:r>
            <a:r>
              <a:rPr lang="en-US" altLang="en-US" i="1" smtClean="0"/>
              <a:t>s</a:t>
            </a:r>
            <a:r>
              <a:rPr lang="en-US" altLang="en-US" i="1" baseline="-25000" smtClean="0"/>
              <a:t>ij</a:t>
            </a:r>
            <a:r>
              <a:rPr lang="en-US" altLang="en-US" smtClean="0"/>
              <a:t>).</a:t>
            </a:r>
          </a:p>
          <a:p>
            <a:endParaRPr lang="en-US" altLang="en-US" sz="800" smtClean="0"/>
          </a:p>
          <a:p>
            <a:r>
              <a:rPr lang="en-US" altLang="en-US" smtClean="0"/>
              <a:t>This adds semantically related terms in the “neighborhood” of the query terms.</a:t>
            </a:r>
          </a:p>
          <a:p>
            <a:endParaRPr lang="en-US" altLang="en-US" sz="1000" smtClean="0"/>
          </a:p>
          <a:p>
            <a:r>
              <a:rPr lang="en-US" altLang="en-US" smtClean="0"/>
              <a:t>Problems with Global Analysis</a:t>
            </a:r>
          </a:p>
          <a:p>
            <a:pPr lvl="1"/>
            <a:r>
              <a:rPr lang="en-US" altLang="en-US" smtClean="0"/>
              <a:t>Term ambiguity may introduce irrelevant statistically correlated terms.</a:t>
            </a:r>
          </a:p>
          <a:p>
            <a:pPr lvl="2"/>
            <a:r>
              <a:rPr lang="en-US" altLang="en-US" sz="1600" smtClean="0"/>
              <a:t>“Apple computer” </a:t>
            </a:r>
            <a:r>
              <a:rPr lang="en-US" altLang="en-US" sz="1600" smtClean="0">
                <a:sym typeface="Symbol" pitchFamily="18" charset="2"/>
              </a:rPr>
              <a:t> </a:t>
            </a:r>
            <a:r>
              <a:rPr lang="en-US" altLang="en-US" sz="1600" smtClean="0"/>
              <a:t>“Apple red fruit computer”</a:t>
            </a:r>
          </a:p>
          <a:p>
            <a:pPr lvl="1"/>
            <a:r>
              <a:rPr lang="en-US" altLang="en-US" smtClean="0"/>
              <a:t>Since terms are highly correlated anyway, expansion may not retrieve many additional documents.</a:t>
            </a:r>
          </a:p>
        </p:txBody>
      </p:sp>
    </p:spTree>
    <p:extLst>
      <p:ext uri="{BB962C8B-B14F-4D97-AF65-F5344CB8AC3E}">
        <p14:creationId xmlns="" xmlns:p14="http://schemas.microsoft.com/office/powerpoint/2010/main" val="1520041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604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4B9CB18-E946-4FDF-9F14-489C1D321C24}" type="slidenum">
              <a:rPr lang="en-US" altLang="en-US" smtClean="0"/>
              <a:pPr/>
              <a:t>9</a:t>
            </a:fld>
            <a:endParaRPr lang="en-US" altLang="en-US" smtClean="0"/>
          </a:p>
        </p:txBody>
      </p:sp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Automatic Local Analysis</a:t>
            </a:r>
          </a:p>
        </p:txBody>
      </p:sp>
      <p:sp>
        <p:nvSpPr>
          <p:cNvPr id="6042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smtClean="0"/>
              <a:t>At query time, dynamically determine similar terms based on analysis of top-ranked retrieved documents.</a:t>
            </a:r>
          </a:p>
          <a:p>
            <a:pPr>
              <a:lnSpc>
                <a:spcPct val="90000"/>
              </a:lnSpc>
            </a:pPr>
            <a:r>
              <a:rPr lang="en-US" altLang="en-US" sz="2000" smtClean="0"/>
              <a:t>Base correlation analysis on only the “local” set of retrieved documents for a specific query.</a:t>
            </a:r>
          </a:p>
          <a:p>
            <a:pPr>
              <a:lnSpc>
                <a:spcPct val="90000"/>
              </a:lnSpc>
            </a:pPr>
            <a:r>
              <a:rPr lang="en-US" altLang="en-US" sz="2000" smtClean="0"/>
              <a:t>Avoids ambiguity by determining similar (correlated) terms only within relevant documents.</a:t>
            </a:r>
          </a:p>
          <a:p>
            <a:pPr lvl="1">
              <a:lnSpc>
                <a:spcPct val="90000"/>
              </a:lnSpc>
            </a:pPr>
            <a:r>
              <a:rPr lang="en-US" altLang="en-US" sz="1800" smtClean="0"/>
              <a:t>“Apple computer” </a:t>
            </a:r>
            <a:r>
              <a:rPr lang="en-US" altLang="en-US" sz="1800" smtClean="0">
                <a:sym typeface="Symbol" pitchFamily="18" charset="2"/>
              </a:rPr>
              <a:t> “Apple computer Powerbook laptop”</a:t>
            </a:r>
          </a:p>
          <a:p>
            <a:pPr lvl="1">
              <a:lnSpc>
                <a:spcPct val="90000"/>
              </a:lnSpc>
            </a:pPr>
            <a:endParaRPr lang="en-US" altLang="en-US" sz="1800" smtClean="0">
              <a:sym typeface="Symbol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sz="2000" smtClean="0"/>
              <a:t>Global vs. Local Analysis</a:t>
            </a:r>
          </a:p>
          <a:p>
            <a:pPr lvl="1">
              <a:lnSpc>
                <a:spcPct val="90000"/>
              </a:lnSpc>
            </a:pPr>
            <a:r>
              <a:rPr lang="en-US" altLang="en-US" sz="1800" smtClean="0"/>
              <a:t>Global analysis requires intensive term correlation computation only once at system development time.</a:t>
            </a:r>
          </a:p>
          <a:p>
            <a:pPr lvl="1">
              <a:lnSpc>
                <a:spcPct val="90000"/>
              </a:lnSpc>
            </a:pPr>
            <a:r>
              <a:rPr lang="en-US" altLang="en-US" sz="1800" smtClean="0"/>
              <a:t>Local analysis requires intensive term correlation computation for every query at run time (although number of terms and documents is less than in global analysis).</a:t>
            </a:r>
          </a:p>
          <a:p>
            <a:pPr lvl="1">
              <a:lnSpc>
                <a:spcPct val="90000"/>
              </a:lnSpc>
            </a:pPr>
            <a:r>
              <a:rPr lang="en-US" altLang="en-US" sz="1800" smtClean="0"/>
              <a:t>But local analysis gives better results.</a:t>
            </a:r>
          </a:p>
        </p:txBody>
      </p:sp>
    </p:spTree>
    <p:extLst>
      <p:ext uri="{BB962C8B-B14F-4D97-AF65-F5344CB8AC3E}">
        <p14:creationId xmlns="" xmlns:p14="http://schemas.microsoft.com/office/powerpoint/2010/main" val="1343000618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7413</TotalTime>
  <Words>4253</Words>
  <Application>Microsoft Office PowerPoint</Application>
  <PresentationFormat>On-screen Show (4:3)</PresentationFormat>
  <Paragraphs>844</Paragraphs>
  <Slides>62</Slides>
  <Notes>58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5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Blank Presentation</vt:lpstr>
      <vt:lpstr>Equation</vt:lpstr>
      <vt:lpstr>MathType Equation</vt:lpstr>
      <vt:lpstr>Worksheet</vt:lpstr>
      <vt:lpstr>Document</vt:lpstr>
      <vt:lpstr>Chart</vt:lpstr>
      <vt:lpstr>Query Operations; Relevance Feedback; and Personalization </vt:lpstr>
      <vt:lpstr>Slide 2</vt:lpstr>
      <vt:lpstr>Thesaurus-Based Query Expansion</vt:lpstr>
      <vt:lpstr>WordNet Synset Relationships</vt:lpstr>
      <vt:lpstr>Statistical Thesaurus</vt:lpstr>
      <vt:lpstr>Association Matrix</vt:lpstr>
      <vt:lpstr>Metric Correlation Matrix</vt:lpstr>
      <vt:lpstr>Query Expansion with Correlation Matrix</vt:lpstr>
      <vt:lpstr>Automatic Local Analysis</vt:lpstr>
      <vt:lpstr>Global Analysis Refinements</vt:lpstr>
      <vt:lpstr>Query Modification &amp; Relevance Feedback</vt:lpstr>
      <vt:lpstr>Slide 12</vt:lpstr>
      <vt:lpstr>Query Reformulation in  Vector Space Model</vt:lpstr>
      <vt:lpstr>Rocchio’s Method (1971)</vt:lpstr>
      <vt:lpstr>Rocchio’s Method</vt:lpstr>
      <vt:lpstr>Rocchio’s Method: Example</vt:lpstr>
      <vt:lpstr>Rocchio’s Method: Example</vt:lpstr>
      <vt:lpstr>A User Study of Relevance Feedback  Koenemann &amp; Belkin 96</vt:lpstr>
      <vt:lpstr>Details of the User Study Koenemann &amp; Belkin 96</vt:lpstr>
      <vt:lpstr>Experiment Results  Koenemann &amp; Belkin 96</vt:lpstr>
      <vt:lpstr>Relevance Feedback Summary</vt:lpstr>
      <vt:lpstr>Pseudo Feedback</vt:lpstr>
      <vt:lpstr>Alternative Notions of Relevance Feedback</vt:lpstr>
      <vt:lpstr>Collaborative Filtering</vt:lpstr>
      <vt:lpstr>Collaborative Recommender Systems</vt:lpstr>
      <vt:lpstr>Collaborative Recommender Systems</vt:lpstr>
      <vt:lpstr>Slide 27</vt:lpstr>
      <vt:lpstr>Collaborative Filtering: Nearest-Neighbor Strategy</vt:lpstr>
      <vt:lpstr>Collaborative Filtering: Making Predictions</vt:lpstr>
      <vt:lpstr>Distance or Similarity Measures</vt:lpstr>
      <vt:lpstr>Example Collaborative System</vt:lpstr>
      <vt:lpstr>Item-based Collaborative Filtering</vt:lpstr>
      <vt:lpstr>Item-Based Collaborative Filtering</vt:lpstr>
      <vt:lpstr>Collaborative Filtering: Pros &amp; Cons </vt:lpstr>
      <vt:lpstr>Content-based recommendation</vt:lpstr>
      <vt:lpstr>Content-Based Recommenders</vt:lpstr>
      <vt:lpstr>Content-based recommendation</vt:lpstr>
      <vt:lpstr>Slide 38</vt:lpstr>
      <vt:lpstr>Content-Based Recommenders:  Personalized Search</vt:lpstr>
      <vt:lpstr>Content-Based Recommenders</vt:lpstr>
      <vt:lpstr>Social / Collaborative Tags</vt:lpstr>
      <vt:lpstr>Slide 42</vt:lpstr>
      <vt:lpstr>Tag Recommendation</vt:lpstr>
      <vt:lpstr>Tags describe the user</vt:lpstr>
      <vt:lpstr>Social Recommendation</vt:lpstr>
      <vt:lpstr>Example: Using Tags for Recommendation</vt:lpstr>
      <vt:lpstr>Learning interface agents</vt:lpstr>
      <vt:lpstr>Letizia: Autonomous Interface Agent (Lieberman 96)</vt:lpstr>
      <vt:lpstr>Letizia: Autonomous Interface Agent</vt:lpstr>
      <vt:lpstr>Consequences of passiveness</vt:lpstr>
      <vt:lpstr>ARCH: Adaptive Agent for Retrieval Based on Concept Hierarchies (Mobasher, Sieg, Burke 2003-2007)</vt:lpstr>
      <vt:lpstr>Overview of ARCH</vt:lpstr>
      <vt:lpstr>Offline Component - Learning the Concept Hierarchy</vt:lpstr>
      <vt:lpstr>Aggregate Representation of Nodes in the Hierarchy</vt:lpstr>
      <vt:lpstr>Example from Yahoo Hierarchy</vt:lpstr>
      <vt:lpstr>Online Component – User Interaction with Hierarchy</vt:lpstr>
      <vt:lpstr>Generating the Enhanced Query</vt:lpstr>
      <vt:lpstr>An Example</vt:lpstr>
      <vt:lpstr>Another Example – ARCH Interface</vt:lpstr>
      <vt:lpstr>Generation of User Profiles</vt:lpstr>
      <vt:lpstr>User Profiles &amp; Information Context</vt:lpstr>
      <vt:lpstr>Results Based on User Profiles</vt:lpstr>
    </vt:vector>
  </TitlesOfParts>
  <Company>DePaul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Information Retrieval</dc:title>
  <dc:creator>Bamshad Mobasher</dc:creator>
  <cp:lastModifiedBy>Bamshad Mobasher</cp:lastModifiedBy>
  <cp:revision>262</cp:revision>
  <cp:lastPrinted>2001-02-14T08:04:25Z</cp:lastPrinted>
  <dcterms:created xsi:type="dcterms:W3CDTF">1997-08-26T12:27:33Z</dcterms:created>
  <dcterms:modified xsi:type="dcterms:W3CDTF">2015-02-16T22:53:33Z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mobasher@cs.depaul.edu</vt:lpwstr>
  </property>
  <property fmtid="{D5CDD505-2E9C-101B-9397-08002B2CF9AE}" pid="8" name="HomePage">
    <vt:lpwstr>http://maya.cs.depaul.edu/~mobasher/classes/ds575</vt:lpwstr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C:\Bamshad\CLASS\DS575\Lectures</vt:lpwstr>
  </property>
  <property fmtid="{D5CDD505-2E9C-101B-9397-08002B2CF9AE}" pid="22" name="Telephone number">
    <vt:bool>true</vt:bool>
  </property>
</Properties>
</file>